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rels" ContentType="application/vnd.openxmlformats-package.relationships+xml"/>
  <Override PartName="/ppt/slides/slide69.xml" ContentType="application/vnd.openxmlformats-officedocument.presentationml.slide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theme/theme4.xml" ContentType="application/vnd.openxmlformats-officedocument.theme+xml"/>
  <Override PartName="/ppt/slides/slide2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slides/slide29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1" r:id="rId1"/>
    <p:sldMasterId id="2147483865" r:id="rId2"/>
  </p:sldMasterIdLst>
  <p:notesMasterIdLst>
    <p:notesMasterId r:id="rId75"/>
  </p:notesMasterIdLst>
  <p:handoutMasterIdLst>
    <p:handoutMasterId r:id="rId76"/>
  </p:handoutMasterIdLst>
  <p:sldIdLst>
    <p:sldId id="263" r:id="rId3"/>
    <p:sldId id="345" r:id="rId4"/>
    <p:sldId id="266" r:id="rId5"/>
    <p:sldId id="386" r:id="rId6"/>
    <p:sldId id="388" r:id="rId7"/>
    <p:sldId id="360" r:id="rId8"/>
    <p:sldId id="267" r:id="rId9"/>
    <p:sldId id="363" r:id="rId10"/>
    <p:sldId id="391" r:id="rId11"/>
    <p:sldId id="390" r:id="rId12"/>
    <p:sldId id="393" r:id="rId13"/>
    <p:sldId id="392" r:id="rId14"/>
    <p:sldId id="346" r:id="rId15"/>
    <p:sldId id="347" r:id="rId16"/>
    <p:sldId id="365" r:id="rId17"/>
    <p:sldId id="362" r:id="rId18"/>
    <p:sldId id="348" r:id="rId19"/>
    <p:sldId id="394" r:id="rId20"/>
    <p:sldId id="368" r:id="rId21"/>
    <p:sldId id="396" r:id="rId22"/>
    <p:sldId id="367" r:id="rId23"/>
    <p:sldId id="350" r:id="rId24"/>
    <p:sldId id="399" r:id="rId25"/>
    <p:sldId id="398" r:id="rId26"/>
    <p:sldId id="349" r:id="rId27"/>
    <p:sldId id="400" r:id="rId28"/>
    <p:sldId id="370" r:id="rId29"/>
    <p:sldId id="397" r:id="rId30"/>
    <p:sldId id="409" r:id="rId31"/>
    <p:sldId id="369" r:id="rId32"/>
    <p:sldId id="401" r:id="rId33"/>
    <p:sldId id="402" r:id="rId34"/>
    <p:sldId id="351" r:id="rId35"/>
    <p:sldId id="404" r:id="rId36"/>
    <p:sldId id="372" r:id="rId37"/>
    <p:sldId id="371" r:id="rId38"/>
    <p:sldId id="352" r:id="rId39"/>
    <p:sldId id="406" r:id="rId40"/>
    <p:sldId id="405" r:id="rId41"/>
    <p:sldId id="375" r:id="rId42"/>
    <p:sldId id="407" r:id="rId43"/>
    <p:sldId id="374" r:id="rId44"/>
    <p:sldId id="353" r:id="rId45"/>
    <p:sldId id="355" r:id="rId46"/>
    <p:sldId id="354" r:id="rId47"/>
    <p:sldId id="408" r:id="rId48"/>
    <p:sldId id="412" r:id="rId49"/>
    <p:sldId id="410" r:id="rId50"/>
    <p:sldId id="414" r:id="rId51"/>
    <p:sldId id="413" r:id="rId52"/>
    <p:sldId id="416" r:id="rId53"/>
    <p:sldId id="378" r:id="rId54"/>
    <p:sldId id="417" r:id="rId55"/>
    <p:sldId id="377" r:id="rId56"/>
    <p:sldId id="418" r:id="rId57"/>
    <p:sldId id="419" r:id="rId58"/>
    <p:sldId id="357" r:id="rId59"/>
    <p:sldId id="420" r:id="rId60"/>
    <p:sldId id="421" r:id="rId61"/>
    <p:sldId id="382" r:id="rId62"/>
    <p:sldId id="381" r:id="rId63"/>
    <p:sldId id="422" r:id="rId64"/>
    <p:sldId id="358" r:id="rId65"/>
    <p:sldId id="423" r:id="rId66"/>
    <p:sldId id="424" r:id="rId67"/>
    <p:sldId id="426" r:id="rId68"/>
    <p:sldId id="383" r:id="rId69"/>
    <p:sldId id="384" r:id="rId70"/>
    <p:sldId id="385" r:id="rId71"/>
    <p:sldId id="395" r:id="rId72"/>
    <p:sldId id="387" r:id="rId73"/>
    <p:sldId id="265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73" d="100"/>
          <a:sy n="173" d="100"/>
        </p:scale>
        <p:origin x="-6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DF0C1FC-0F7F-4E31-99FD-D5E6A5F72C98}" type="datetimeFigureOut">
              <a:rPr lang="en-US"/>
              <a:pPr>
                <a:defRPr/>
              </a:pPr>
              <a:t>3/6/12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E667F42-8876-4A5A-977F-0A78C77595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07F0A75-1F39-4BC4-80B2-A64DD033EBF5}" type="datetimeFigureOut">
              <a:rPr lang="en-US"/>
              <a:pPr>
                <a:defRPr/>
              </a:pPr>
              <a:t>3/6/12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8618C8E-DC22-4BC1-97A3-D6A4D3BD40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92A19E2F-8729-40EC-81F4-2E357D9C7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99551-1CB3-4233-BF79-B357EA138C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149E9-FE7A-4C77-BCDB-FE087D508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B6769F3F-4CBF-4FA0-8E75-FDC75989E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953000" y="6408738"/>
            <a:ext cx="2590800" cy="3651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08738"/>
            <a:ext cx="7080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16-</a:t>
            </a:r>
            <a:fld id="{67BBFCA3-B79E-4701-BB71-E4426A1F1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71CF948-D03F-4EF3-9E75-7C1242A14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E2EA1A4-F944-4858-80A4-B37DE1B1D1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4E70299-740D-4C6F-A675-91E6AFC64D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16-</a:t>
            </a:r>
            <a:fld id="{9815D809-AF98-4802-99A1-B3091D1993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16-</a:t>
            </a:r>
            <a:fld id="{DC06EEBE-809D-4D75-A5C5-0F2238B8F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8D6E33D-961F-46A5-976B-A237C874D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B5AA387-E257-4B4B-9233-3995FF01D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379913" y="6408738"/>
            <a:ext cx="31638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3691A9EA-1E8C-4B45-98C8-1891AF163D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21464DB-7538-48F6-B49D-50EE4614AF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262A05C-20C8-45ED-BE4C-708820C59A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848EECF-BD1B-47ED-8229-1FE9D857B3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17ED707-FD15-4975-89A8-4794CF9C6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67C08-476E-48ED-A66A-D8BAFE5AA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36A0A-6FA4-45E8-BB21-7782A5F5A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FBC50-C3CA-4B87-99F8-EB34910E4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69B895F-A282-4DDD-84C6-D0AFF03DD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D1AC4-57CD-405F-A2E5-35C5CFC66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43CB7-8F96-49AA-AB3D-E6B55BB239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0268F377-CE08-4D7A-BF93-2AB26BB796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4" r:id="rId2"/>
    <p:sldLayoutId id="2147483883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2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3087687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2013 Pearson Education, Inc. publishing as Prentice Hall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2000" y="6408738"/>
            <a:ext cx="6318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ACFB96C4-2574-499E-83B5-59DFD4344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8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887" r:id="rId10"/>
    <p:sldLayoutId id="2147483886" r:id="rId11"/>
    <p:sldLayoutId id="214748390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-72" charset="2"/>
        <a:buChar char=""/>
        <a:defRPr sz="27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-72" charset="0"/>
        <a:buChar char="◦"/>
        <a:defRPr sz="23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-72" charset="2"/>
        <a:buChar char=""/>
        <a:defRPr sz="21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sz="19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-72" charset="2"/>
        <a:buChar char=""/>
        <a:defRPr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png"/><Relationship Id="rId3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6002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16: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Nonlinear and 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Non-Smooth Optimization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609600" y="2759075"/>
            <a:ext cx="6442075" cy="1655763"/>
          </a:xfrm>
          <a:prstGeom prst="rect">
            <a:avLst/>
          </a:prstGeom>
          <a:solidFill>
            <a:schemeClr val="bg2">
              <a:alpha val="30196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lIns="182880" tIns="182880" rIns="182880" bIns="182880" anchor="ctr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Business Analytics: Methods, Models, </a:t>
            </a:r>
          </a:p>
          <a:p>
            <a:r>
              <a:rPr lang="en-US" sz="2800" i="1"/>
              <a:t>and Decisions</a:t>
            </a:r>
            <a:r>
              <a:rPr lang="en-US" sz="2800"/>
              <a:t>, 1</a:t>
            </a:r>
            <a:r>
              <a:rPr lang="en-US" sz="2800" baseline="30000"/>
              <a:t>st</a:t>
            </a:r>
            <a:r>
              <a:rPr lang="en-US" sz="2800"/>
              <a:t> edition</a:t>
            </a:r>
          </a:p>
          <a:p>
            <a:r>
              <a:rPr lang="en-US" sz="2800"/>
              <a:t>James R. Evans</a:t>
            </a:r>
          </a:p>
        </p:txBody>
      </p:sp>
      <p:sp>
        <p:nvSpPr>
          <p:cNvPr id="28675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8676" name="Slide Number Placeholder 1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40228D03-3BC5-4F02-914F-DBD585996BF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16.2 (continued)  A Hotel Pricing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378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7892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A55315B-C2F0-4BF8-8AF3-CCB8445F04A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325688"/>
            <a:ext cx="63246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438" y="3733800"/>
            <a:ext cx="3571875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3438" y="4114800"/>
            <a:ext cx="3900487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3438" y="4876800"/>
            <a:ext cx="4881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16.2 (continued)  A Hotel Pricing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3891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8916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B9353F62-1E23-4BDB-9F25-8661C3A5233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667000"/>
            <a:ext cx="6324600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133600"/>
            <a:ext cx="25146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16.2 (continued)  A Hotel Pricing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3993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9940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8C1686A2-2C46-4C18-9132-B820055BF0B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791075" y="4948238"/>
            <a:ext cx="8985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16.3b</a:t>
            </a:r>
          </a:p>
        </p:txBody>
      </p:sp>
      <p:pic>
        <p:nvPicPr>
          <p:cNvPr id="399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888" y="2438400"/>
            <a:ext cx="51927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TextBox 7"/>
          <p:cNvSpPr txBox="1">
            <a:spLocks noChangeArrowheads="1"/>
          </p:cNvSpPr>
          <p:nvPr/>
        </p:nvSpPr>
        <p:spPr bwMode="auto">
          <a:xfrm>
            <a:off x="7902575" y="4981575"/>
            <a:ext cx="830263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16.4</a:t>
            </a:r>
          </a:p>
        </p:txBody>
      </p:sp>
      <p:pic>
        <p:nvPicPr>
          <p:cNvPr id="399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6275" y="2114550"/>
            <a:ext cx="2976563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16.2 (continued)  A Hotel Pricing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4096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096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1D18CCDF-27CE-45E0-9C18-4F9FBF1E6F1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40965" name="TextBox 7"/>
          <p:cNvSpPr txBox="1">
            <a:spLocks noChangeArrowheads="1"/>
          </p:cNvSpPr>
          <p:nvPr/>
        </p:nvSpPr>
        <p:spPr bwMode="auto">
          <a:xfrm>
            <a:off x="4672013" y="5308600"/>
            <a:ext cx="9001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16.3a</a:t>
            </a:r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57400"/>
            <a:ext cx="48863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867400" y="2514600"/>
            <a:ext cx="2819400" cy="147796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u="sng" dirty="0">
                <a:latin typeface="+mn-lt"/>
                <a:ea typeface="+mn-ea"/>
                <a:cs typeface="+mn-cs"/>
              </a:rPr>
              <a:t>Optimal Solution</a:t>
            </a:r>
            <a:r>
              <a:rPr lang="en-US" dirty="0">
                <a:latin typeface="+mn-lt"/>
                <a:ea typeface="+mn-ea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(number rooms @ price)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286 Standard @ $76.87  116 Gold        @ $90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48 Platinum @ $145.04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16.3  Interpreting </a:t>
            </a:r>
            <a:r>
              <a:rPr lang="en-US" i="1" u="sng" smtClean="0"/>
              <a:t>Solver</a:t>
            </a:r>
            <a:r>
              <a:rPr lang="en-US" u="sng" smtClean="0"/>
              <a:t> Reports for the  </a:t>
            </a:r>
            <a:r>
              <a:rPr lang="en-US" i="1" u="sng" smtClean="0"/>
              <a:t>Hotel Pricing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4198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1988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2EDA73A2-2B1E-4884-B0B2-935A606BFA3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41989" name="TextBox 7"/>
          <p:cNvSpPr txBox="1">
            <a:spLocks noChangeArrowheads="1"/>
          </p:cNvSpPr>
          <p:nvPr/>
        </p:nvSpPr>
        <p:spPr bwMode="auto">
          <a:xfrm>
            <a:off x="4972050" y="6008688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16.5</a:t>
            </a:r>
          </a:p>
        </p:txBody>
      </p:sp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74950"/>
            <a:ext cx="511492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05000" y="2416175"/>
            <a:ext cx="2416175" cy="36988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Solver</a:t>
            </a:r>
            <a:r>
              <a:rPr lang="en-US" dirty="0">
                <a:latin typeface="+mn-lt"/>
                <a:ea typeface="+mn-ea"/>
                <a:cs typeface="+mn-cs"/>
              </a:rPr>
              <a:t> Answer Report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2797175"/>
            <a:ext cx="2286000" cy="1754188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If we increase the number of rooms or lower the minimum price for a gold room, then revenue would increase.</a:t>
            </a:r>
          </a:p>
        </p:txBody>
      </p:sp>
      <p:sp>
        <p:nvSpPr>
          <p:cNvPr id="10" name="Oval 9"/>
          <p:cNvSpPr/>
          <p:nvPr/>
        </p:nvSpPr>
        <p:spPr>
          <a:xfrm>
            <a:off x="4295775" y="4902200"/>
            <a:ext cx="771525" cy="1619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97363" y="5216525"/>
            <a:ext cx="771525" cy="16033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16.3 (continued)  Interpreting </a:t>
            </a:r>
            <a:r>
              <a:rPr lang="en-US" i="1" u="sng" smtClean="0"/>
              <a:t>Solver</a:t>
            </a:r>
            <a:r>
              <a:rPr lang="en-US" u="sng" smtClean="0"/>
              <a:t> Reports for the  </a:t>
            </a:r>
            <a:r>
              <a:rPr lang="en-US" i="1" u="sng" smtClean="0"/>
              <a:t>Hotel Pricing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4301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3012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813FABD0-7507-4237-AE15-502997EE0A2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43013" name="TextBox 7"/>
          <p:cNvSpPr txBox="1">
            <a:spLocks noChangeArrowheads="1"/>
          </p:cNvSpPr>
          <p:nvPr/>
        </p:nvSpPr>
        <p:spPr bwMode="auto">
          <a:xfrm>
            <a:off x="4048125" y="5830888"/>
            <a:ext cx="828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16.6</a:t>
            </a:r>
          </a:p>
        </p:txBody>
      </p:sp>
      <p:pic>
        <p:nvPicPr>
          <p:cNvPr id="430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786063"/>
            <a:ext cx="4038600" cy="304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00" y="2416175"/>
            <a:ext cx="2698750" cy="36988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Solver</a:t>
            </a:r>
            <a:r>
              <a:rPr lang="en-US" dirty="0">
                <a:latin typeface="+mn-lt"/>
                <a:ea typeface="+mn-ea"/>
                <a:cs typeface="+mn-cs"/>
              </a:rPr>
              <a:t> Sensitivity Report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800" y="2814638"/>
            <a:ext cx="3048000" cy="286226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Lagrange multipliers are similar to shadow prices but are only approximations.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If the number of rooms increased by 1, the approximate revenue increase would be $12.08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(the actual increase found by re-solving is $11.87).</a:t>
            </a:r>
          </a:p>
        </p:txBody>
      </p:sp>
      <p:sp>
        <p:nvSpPr>
          <p:cNvPr id="12" name="Oval 11"/>
          <p:cNvSpPr/>
          <p:nvPr/>
        </p:nvSpPr>
        <p:spPr>
          <a:xfrm>
            <a:off x="3887788" y="5181600"/>
            <a:ext cx="989012" cy="64928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Locating Central Facilities by Minimizing Distances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4403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4036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2D869ACB-A1D9-4749-B4F6-565BD3F53A1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105025"/>
            <a:ext cx="56292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447925"/>
            <a:ext cx="318611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3" y="3044825"/>
            <a:ext cx="49006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0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3" y="3365500"/>
            <a:ext cx="2620962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1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3" y="3822700"/>
            <a:ext cx="33051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TextBox 13"/>
          <p:cNvSpPr txBox="1">
            <a:spLocks noChangeArrowheads="1"/>
          </p:cNvSpPr>
          <p:nvPr/>
        </p:nvSpPr>
        <p:spPr bwMode="auto">
          <a:xfrm>
            <a:off x="3205163" y="589915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16.7</a:t>
            </a:r>
          </a:p>
        </p:txBody>
      </p:sp>
      <p:sp>
        <p:nvSpPr>
          <p:cNvPr id="44043" name="TextBox 2"/>
          <p:cNvSpPr txBox="1">
            <a:spLocks noChangeArrowheads="1"/>
          </p:cNvSpPr>
          <p:nvPr/>
        </p:nvSpPr>
        <p:spPr bwMode="auto">
          <a:xfrm>
            <a:off x="4265613" y="3822700"/>
            <a:ext cx="36591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Straight line</a:t>
            </a:r>
            <a:r>
              <a:rPr lang="en-US"/>
              <a:t> (Euclidean) distance is the hypotenuse of this triangle.</a:t>
            </a:r>
          </a:p>
        </p:txBody>
      </p:sp>
      <p:sp>
        <p:nvSpPr>
          <p:cNvPr id="44044" name="TextBox 12"/>
          <p:cNvSpPr txBox="1">
            <a:spLocks noChangeArrowheads="1"/>
          </p:cNvSpPr>
          <p:nvPr/>
        </p:nvSpPr>
        <p:spPr bwMode="auto">
          <a:xfrm>
            <a:off x="4265613" y="4648200"/>
            <a:ext cx="40862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Rectilinear</a:t>
            </a:r>
            <a:r>
              <a:rPr lang="en-US"/>
              <a:t> distance is the sum of the left and bottom sides of this triangle.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16.4  Finding the Best Location for a Medical Laboratory</a:t>
            </a:r>
            <a:endParaRPr lang="en-US" i="1" u="sng" smtClean="0"/>
          </a:p>
          <a:p>
            <a:r>
              <a:rPr lang="en-US" smtClean="0"/>
              <a:t> A medical testing laboratory collects blood samples from 5 local hospitals.</a:t>
            </a:r>
          </a:p>
          <a:p>
            <a:r>
              <a:rPr lang="en-US" smtClean="0"/>
              <a:t>Managers want to determine the best location for a new testing facility, taking into consideration both distance and number of trips per month.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4505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5060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E7389575-1BB9-455B-8E60-4BCC8DD69C2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4540250"/>
            <a:ext cx="3971925" cy="170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7988" y="1371600"/>
            <a:ext cx="8229600" cy="4525963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16.4 (continued)  Finding the Best Location for a Medical Laboratory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Distance between each hospital and the new facility is assumed to be straight line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Define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as the </a:t>
            </a: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dirty="0" smtClean="0">
                <a:ea typeface="+mn-ea"/>
                <a:cs typeface="+mn-cs"/>
              </a:rPr>
              <a:t> coordinate of hospital </a:t>
            </a:r>
            <a:r>
              <a:rPr lang="en-US" i="1" dirty="0" err="1" smtClean="0">
                <a:ea typeface="+mn-ea"/>
                <a:cs typeface="+mn-cs"/>
              </a:rPr>
              <a:t>i</a:t>
            </a:r>
            <a:r>
              <a:rPr lang="en-US" i="1" dirty="0" smtClean="0">
                <a:ea typeface="+mn-ea"/>
                <a:cs typeface="+mn-cs"/>
              </a:rPr>
              <a:t> </a:t>
            </a: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</a:t>
            </a:r>
            <a:r>
              <a:rPr lang="en-US" i="1" dirty="0" err="1" smtClean="0">
                <a:ea typeface="+mn-ea"/>
                <a:cs typeface="+mn-cs"/>
              </a:rPr>
              <a:t>X</a:t>
            </a:r>
            <a:r>
              <a:rPr lang="en-US" i="1" baseline="-25000" dirty="0" err="1" smtClean="0">
                <a:ea typeface="+mn-ea"/>
                <a:cs typeface="+mn-cs"/>
              </a:rPr>
              <a:t>c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>
                <a:ea typeface="+mn-ea"/>
                <a:cs typeface="+mn-cs"/>
              </a:rPr>
              <a:t>as the </a:t>
            </a:r>
            <a:r>
              <a:rPr lang="en-US" i="1" dirty="0">
                <a:ea typeface="+mn-ea"/>
                <a:cs typeface="+mn-cs"/>
              </a:rPr>
              <a:t>X</a:t>
            </a:r>
            <a:r>
              <a:rPr lang="en-US" dirty="0">
                <a:ea typeface="+mn-ea"/>
                <a:cs typeface="+mn-cs"/>
              </a:rPr>
              <a:t> coordinate of </a:t>
            </a:r>
            <a:r>
              <a:rPr lang="en-US" dirty="0" smtClean="0">
                <a:ea typeface="+mn-ea"/>
                <a:cs typeface="+mn-cs"/>
              </a:rPr>
              <a:t>the new facility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Similarly define </a:t>
            </a:r>
            <a:r>
              <a:rPr lang="en-US" i="1" dirty="0" smtClean="0">
                <a:ea typeface="+mn-ea"/>
                <a:cs typeface="+mn-cs"/>
              </a:rPr>
              <a:t>Y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and </a:t>
            </a:r>
            <a:r>
              <a:rPr lang="en-US" i="1" dirty="0" err="1" smtClean="0">
                <a:ea typeface="+mn-ea"/>
                <a:cs typeface="+mn-cs"/>
              </a:rPr>
              <a:t>Y</a:t>
            </a:r>
            <a:r>
              <a:rPr lang="en-US" i="1" baseline="-25000" dirty="0" err="1" smtClean="0">
                <a:ea typeface="+mn-ea"/>
                <a:cs typeface="+mn-cs"/>
              </a:rPr>
              <a:t>c</a:t>
            </a:r>
            <a:r>
              <a:rPr lang="en-US" dirty="0" smtClean="0">
                <a:ea typeface="+mn-ea"/>
                <a:cs typeface="+mn-cs"/>
              </a:rPr>
              <a:t> </a:t>
            </a:r>
            <a:endParaRPr lang="en-US" i="1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4608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608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56F2B438-4F93-4BD8-BC4B-BA96DE87D0E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4614863"/>
            <a:ext cx="3662363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648200"/>
            <a:ext cx="35052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>
          <a:xfrm>
            <a:off x="428625" y="140335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16.4 (continued)  Finding the Best Location for a Medical Laboratory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47107" name="TextBox 5"/>
          <p:cNvSpPr txBox="1">
            <a:spLocks noChangeArrowheads="1"/>
          </p:cNvSpPr>
          <p:nvPr/>
        </p:nvSpPr>
        <p:spPr bwMode="auto">
          <a:xfrm>
            <a:off x="4344988" y="5715000"/>
            <a:ext cx="9001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16.8b</a:t>
            </a:r>
          </a:p>
        </p:txBody>
      </p:sp>
      <p:sp>
        <p:nvSpPr>
          <p:cNvPr id="471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7109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3B7999C5-0855-4FED-9DB9-25B779C212F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62200"/>
            <a:ext cx="47117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9563" y="2384425"/>
            <a:ext cx="3268662" cy="333057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29698" name="Slide Number Placeholder 18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80F3DDAC-E2B8-4214-9A8B-54E4A616264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44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>
          <a:xfrm>
            <a:off x="457200" y="14017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16.4 (continued)  Finding the Best Location for a Medical Laboratory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3233738" y="5702300"/>
            <a:ext cx="9001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16.8a</a:t>
            </a:r>
          </a:p>
        </p:txBody>
      </p:sp>
      <p:sp>
        <p:nvSpPr>
          <p:cNvPr id="4813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8133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E80B2E2E-D2CD-4C89-B4F2-6ABFE9DFC72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438400"/>
            <a:ext cx="3295650" cy="324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6625" y="3886200"/>
            <a:ext cx="303847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6" name="TextBox 2"/>
          <p:cNvSpPr txBox="1">
            <a:spLocks noChangeArrowheads="1"/>
          </p:cNvSpPr>
          <p:nvPr/>
        </p:nvSpPr>
        <p:spPr bwMode="auto">
          <a:xfrm>
            <a:off x="4692650" y="2427288"/>
            <a:ext cx="3146425" cy="6461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Optimal Laboratory Location:</a:t>
            </a:r>
          </a:p>
          <a:p>
            <a:r>
              <a:rPr lang="en-US"/>
              <a:t>(</a:t>
            </a:r>
            <a:r>
              <a:rPr lang="en-US" i="1"/>
              <a:t>X, Y)</a:t>
            </a:r>
            <a:r>
              <a:rPr lang="en-US"/>
              <a:t> = (71.41, 88.79)</a:t>
            </a:r>
          </a:p>
        </p:txBody>
      </p:sp>
      <p:sp>
        <p:nvSpPr>
          <p:cNvPr id="48137" name="TextBox 11"/>
          <p:cNvSpPr txBox="1">
            <a:spLocks noChangeArrowheads="1"/>
          </p:cNvSpPr>
          <p:nvPr/>
        </p:nvSpPr>
        <p:spPr bwMode="auto">
          <a:xfrm>
            <a:off x="4670425" y="3228975"/>
            <a:ext cx="33464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To create a </a:t>
            </a:r>
            <a:r>
              <a:rPr lang="en-US" u="sng"/>
              <a:t>bubble chart</a:t>
            </a:r>
            <a:r>
              <a:rPr lang="en-US"/>
              <a:t> of the locations, specify the series: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16.4 (continued)  Finding the Best Location for a Medical Laboratory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4915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49156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A88316C5-00B6-4475-B41E-EB8454119B8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49157" name="TextBox 8"/>
          <p:cNvSpPr txBox="1">
            <a:spLocks noChangeArrowheads="1"/>
          </p:cNvSpPr>
          <p:nvPr/>
        </p:nvSpPr>
        <p:spPr bwMode="auto">
          <a:xfrm>
            <a:off x="4781550" y="5562600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16.9</a:t>
            </a:r>
          </a:p>
        </p:txBody>
      </p:sp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543175"/>
            <a:ext cx="46958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Box 11"/>
          <p:cNvSpPr txBox="1">
            <a:spLocks noChangeArrowheads="1"/>
          </p:cNvSpPr>
          <p:nvPr/>
        </p:nvSpPr>
        <p:spPr bwMode="auto">
          <a:xfrm>
            <a:off x="5964238" y="2794000"/>
            <a:ext cx="2036762" cy="9239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    indicates the optimal laboratory location.</a:t>
            </a:r>
          </a:p>
        </p:txBody>
      </p:sp>
      <p:sp>
        <p:nvSpPr>
          <p:cNvPr id="13" name="5-Point Star 12"/>
          <p:cNvSpPr/>
          <p:nvPr/>
        </p:nvSpPr>
        <p:spPr>
          <a:xfrm>
            <a:off x="6115050" y="2895600"/>
            <a:ext cx="114300" cy="11906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61" name="TextBox 13"/>
          <p:cNvSpPr txBox="1">
            <a:spLocks noChangeArrowheads="1"/>
          </p:cNvSpPr>
          <p:nvPr/>
        </p:nvSpPr>
        <p:spPr bwMode="auto">
          <a:xfrm>
            <a:off x="5964238" y="3870325"/>
            <a:ext cx="2036762" cy="9223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Hospital bubble sizes correspond to trips/month.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Analytics in Practice: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Locating Collection Facilities for the Red Cross</a:t>
            </a:r>
          </a:p>
          <a:p>
            <a:r>
              <a:rPr lang="en-US" smtClean="0"/>
              <a:t>The Red Cross uses location models for analyzing possible site locations.</a:t>
            </a:r>
          </a:p>
          <a:p>
            <a:r>
              <a:rPr lang="en-US" smtClean="0"/>
              <a:t>Distance traveled is the main criteria but, by adding weights to the model, they also consider cost per square foot, highway access, site availability, and location of processing facilities.</a:t>
            </a:r>
          </a:p>
          <a:p>
            <a:r>
              <a:rPr lang="en-US" smtClean="0"/>
              <a:t>Over time, the chosen optimal locations have saved on expenditures for fuel and transportation.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017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0180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87BE24FE-28E3-46F6-AC36-D96E67CDB25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018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4375" y="381000"/>
            <a:ext cx="1871663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Economic Order Quantity (EOQ) Model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EOQ model is used to model inventories of retail goods such as groceries and commodities that have stable demand over time.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EOQ is the order amount that minimizes inventory costs: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- Purchase costs</a:t>
            </a: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- </a:t>
            </a:r>
            <a:r>
              <a:rPr lang="en-US" dirty="0">
                <a:ea typeface="+mn-ea"/>
                <a:cs typeface="+mn-cs"/>
              </a:rPr>
              <a:t>Order preparation costs</a:t>
            </a:r>
            <a:endParaRPr lang="en-US" dirty="0" smtClean="0">
              <a:ea typeface="+mn-ea"/>
              <a:cs typeface="+mn-cs"/>
            </a:endParaRP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- </a:t>
            </a:r>
            <a:r>
              <a:rPr lang="en-US" dirty="0">
                <a:ea typeface="+mn-ea"/>
                <a:cs typeface="+mn-cs"/>
              </a:rPr>
              <a:t>Inventory </a:t>
            </a:r>
            <a:r>
              <a:rPr lang="en-US" dirty="0" smtClean="0">
                <a:ea typeface="+mn-ea"/>
                <a:cs typeface="+mn-cs"/>
              </a:rPr>
              <a:t>holding costs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120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120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2225A9E5-E4E5-455E-9292-213FBF61F22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Assumptions of the EOQ Model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 smtClean="0">
                <a:ea typeface="+mn-ea"/>
                <a:cs typeface="+mn-cs"/>
              </a:rPr>
              <a:t>Single inventory item</a:t>
            </a:r>
          </a:p>
          <a:p>
            <a:pPr marL="365760" indent="-256032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 smtClean="0">
                <a:ea typeface="+mn-ea"/>
                <a:cs typeface="+mn-cs"/>
              </a:rPr>
              <a:t>Entire order arrives at one time</a:t>
            </a:r>
          </a:p>
          <a:p>
            <a:pPr marL="365760" indent="-256032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 smtClean="0">
                <a:ea typeface="+mn-ea"/>
                <a:cs typeface="+mn-cs"/>
              </a:rPr>
              <a:t>Demand is constant over time</a:t>
            </a:r>
          </a:p>
          <a:p>
            <a:pPr marL="365760" indent="-256032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 smtClean="0">
                <a:ea typeface="+mn-ea"/>
                <a:cs typeface="+mn-cs"/>
              </a:rPr>
              <a:t>No shortages</a:t>
            </a:r>
          </a:p>
          <a:p>
            <a:pPr marL="109728" indent="0" fontAlgn="auto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Define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Q</a:t>
            </a:r>
            <a:r>
              <a:rPr lang="en-US" dirty="0" smtClean="0">
                <a:ea typeface="+mn-ea"/>
                <a:cs typeface="+mn-cs"/>
              </a:rPr>
              <a:t> = order quantity</a:t>
            </a: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D</a:t>
            </a:r>
            <a:r>
              <a:rPr lang="en-US" dirty="0" smtClean="0">
                <a:ea typeface="+mn-ea"/>
                <a:cs typeface="+mn-cs"/>
              </a:rPr>
              <a:t> = annual demand</a:t>
            </a: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C</a:t>
            </a:r>
            <a:r>
              <a:rPr lang="en-US" dirty="0" smtClean="0">
                <a:ea typeface="+mn-ea"/>
                <a:cs typeface="+mn-cs"/>
              </a:rPr>
              <a:t> = item cost per unit</a:t>
            </a: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C</a:t>
            </a:r>
            <a:r>
              <a:rPr lang="en-US" i="1" baseline="-25000" dirty="0" smtClean="0">
                <a:ea typeface="+mn-ea"/>
                <a:cs typeface="+mn-cs"/>
              </a:rPr>
              <a:t>o</a:t>
            </a:r>
            <a:r>
              <a:rPr lang="en-US" dirty="0" smtClean="0">
                <a:ea typeface="+mn-ea"/>
                <a:cs typeface="+mn-cs"/>
              </a:rPr>
              <a:t> = cost per order placed</a:t>
            </a: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 </a:t>
            </a:r>
            <a:r>
              <a:rPr lang="en-US" i="1" dirty="0" err="1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= inventory carrying charge per unit</a:t>
            </a:r>
          </a:p>
          <a:p>
            <a:pPr marL="109728" indent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222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2228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CDE423C8-1002-42E0-B400-EF8463E4E02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EOQ Model (continued)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Annual </a:t>
            </a:r>
            <a:r>
              <a:rPr lang="en-US" u="sng" dirty="0" smtClean="0">
                <a:ea typeface="+mn-ea"/>
                <a:cs typeface="+mn-cs"/>
              </a:rPr>
              <a:t>ordering</a:t>
            </a:r>
            <a:r>
              <a:rPr lang="en-US" dirty="0" smtClean="0">
                <a:ea typeface="+mn-ea"/>
                <a:cs typeface="+mn-cs"/>
              </a:rPr>
              <a:t> cost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(number orders/year)(cost per order)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(</a:t>
            </a:r>
            <a:r>
              <a:rPr lang="en-US" i="1" dirty="0">
                <a:ea typeface="+mn-ea"/>
                <a:cs typeface="+mn-cs"/>
              </a:rPr>
              <a:t>D/Q)C</a:t>
            </a:r>
            <a:r>
              <a:rPr lang="en-US" i="1" baseline="-25000" dirty="0">
                <a:ea typeface="+mn-ea"/>
                <a:cs typeface="+mn-cs"/>
              </a:rPr>
              <a:t>o</a:t>
            </a: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Annual </a:t>
            </a:r>
            <a:r>
              <a:rPr lang="en-US" u="sng" dirty="0" smtClean="0">
                <a:ea typeface="+mn-ea"/>
                <a:cs typeface="+mn-cs"/>
              </a:rPr>
              <a:t>holding</a:t>
            </a:r>
            <a:r>
              <a:rPr lang="en-US" dirty="0" smtClean="0">
                <a:ea typeface="+mn-ea"/>
                <a:cs typeface="+mn-cs"/>
              </a:rPr>
              <a:t> cost 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(annual holding cost/unit)(average inventory)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(</a:t>
            </a:r>
            <a:r>
              <a:rPr lang="en-US" i="1" dirty="0" err="1">
                <a:ea typeface="+mn-ea"/>
                <a:cs typeface="+mn-cs"/>
              </a:rPr>
              <a:t>iC</a:t>
            </a:r>
            <a:r>
              <a:rPr lang="en-US" i="1" dirty="0">
                <a:ea typeface="+mn-ea"/>
                <a:cs typeface="+mn-cs"/>
              </a:rPr>
              <a:t>)(Q/2</a:t>
            </a:r>
            <a:r>
              <a:rPr lang="en-US" i="1" dirty="0" smtClean="0">
                <a:ea typeface="+mn-ea"/>
                <a:cs typeface="+mn-cs"/>
              </a:rPr>
              <a:t>)</a:t>
            </a:r>
            <a:endParaRPr lang="en-US" dirty="0" smtClean="0">
              <a:ea typeface="+mn-ea"/>
              <a:cs typeface="+mn-cs"/>
            </a:endParaRPr>
          </a:p>
          <a:p>
            <a:pPr marL="365760" indent="-256032" fontAlgn="auto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Total</a:t>
            </a:r>
            <a:r>
              <a:rPr lang="en-US" dirty="0" smtClean="0">
                <a:ea typeface="+mn-ea"/>
                <a:cs typeface="+mn-cs"/>
              </a:rPr>
              <a:t> annual inventory cost</a:t>
            </a:r>
            <a:endParaRPr lang="en-US" i="1" dirty="0" smtClean="0">
              <a:ea typeface="+mn-ea"/>
              <a:cs typeface="+mn-cs"/>
            </a:endParaRP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annual ordering cost + annual holding costs 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</a:t>
            </a:r>
            <a:r>
              <a:rPr lang="en-US" i="1" dirty="0" err="1" smtClean="0">
                <a:ea typeface="+mn-ea"/>
                <a:cs typeface="+mn-cs"/>
              </a:rPr>
              <a:t>DC</a:t>
            </a:r>
            <a:r>
              <a:rPr lang="en-US" i="1" baseline="-25000" dirty="0" err="1" smtClean="0">
                <a:ea typeface="+mn-ea"/>
                <a:cs typeface="+mn-cs"/>
              </a:rPr>
              <a:t>o</a:t>
            </a:r>
            <a:r>
              <a:rPr lang="en-US" dirty="0" smtClean="0">
                <a:ea typeface="+mn-ea"/>
                <a:cs typeface="+mn-cs"/>
              </a:rPr>
              <a:t>/</a:t>
            </a:r>
            <a:r>
              <a:rPr lang="en-US" i="1" dirty="0" smtClean="0">
                <a:ea typeface="+mn-ea"/>
                <a:cs typeface="+mn-cs"/>
              </a:rPr>
              <a:t>Q </a:t>
            </a:r>
            <a:r>
              <a:rPr lang="en-US" i="1" dirty="0">
                <a:ea typeface="+mn-ea"/>
                <a:cs typeface="+mn-cs"/>
              </a:rPr>
              <a:t>+ </a:t>
            </a:r>
            <a:r>
              <a:rPr lang="en-US" i="1" dirty="0" err="1" smtClean="0">
                <a:ea typeface="+mn-ea"/>
                <a:cs typeface="+mn-cs"/>
              </a:rPr>
              <a:t>iCQ</a:t>
            </a:r>
            <a:r>
              <a:rPr lang="en-US" dirty="0" smtClean="0">
                <a:ea typeface="+mn-ea"/>
                <a:cs typeface="+mn-cs"/>
              </a:rPr>
              <a:t>/</a:t>
            </a:r>
            <a:r>
              <a:rPr lang="en-US" i="1" dirty="0" smtClean="0">
                <a:ea typeface="+mn-ea"/>
                <a:cs typeface="+mn-cs"/>
              </a:rPr>
              <a:t>2  </a:t>
            </a:r>
          </a:p>
          <a:p>
            <a:pPr marL="109728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</a:t>
            </a:r>
            <a:r>
              <a:rPr lang="en-US" dirty="0" smtClean="0">
                <a:ea typeface="+mn-ea"/>
                <a:cs typeface="+mn-cs"/>
                <a:sym typeface="Wingdings" pitchFamily="2" charset="2"/>
              </a:rPr>
              <a:t> This is a nonlinear function of </a:t>
            </a:r>
            <a:r>
              <a:rPr lang="en-US" i="1" dirty="0" smtClean="0">
                <a:ea typeface="+mn-ea"/>
                <a:cs typeface="+mn-cs"/>
                <a:sym typeface="Wingdings" pitchFamily="2" charset="2"/>
              </a:rPr>
              <a:t>Q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325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3252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F5690715-75A1-499B-880F-3B1AF33E2CF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16.5  Solving the EOQ Model</a:t>
            </a:r>
            <a:endParaRPr lang="en-US" i="1" u="sng" smtClean="0"/>
          </a:p>
          <a:p>
            <a:r>
              <a:rPr lang="en-US" smtClean="0"/>
              <a:t>Annual demand for a product is 15,000 units.</a:t>
            </a:r>
          </a:p>
          <a:p>
            <a:r>
              <a:rPr lang="en-US" smtClean="0"/>
              <a:t>Ordering costs are $200 per order.</a:t>
            </a:r>
          </a:p>
          <a:p>
            <a:r>
              <a:rPr lang="en-US" smtClean="0"/>
              <a:t>Purchase cost is $22 per item.</a:t>
            </a:r>
          </a:p>
          <a:p>
            <a:r>
              <a:rPr lang="en-US" smtClean="0"/>
              <a:t>Carrying charge rate is 20%.</a:t>
            </a:r>
          </a:p>
          <a:p>
            <a:r>
              <a:rPr lang="en-US" smtClean="0"/>
              <a:t>Total annual inventory cost: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427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4276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8AAD7A0-F5F1-4F86-9022-A1DF9EC37D8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427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419600"/>
            <a:ext cx="12954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4433888"/>
            <a:ext cx="2811463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425450" y="1550988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16.5 (continued) Solving the EOQ Model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5299" name="TextBox 5"/>
          <p:cNvSpPr txBox="1">
            <a:spLocks noChangeArrowheads="1"/>
          </p:cNvSpPr>
          <p:nvPr/>
        </p:nvSpPr>
        <p:spPr bwMode="auto">
          <a:xfrm>
            <a:off x="7723188" y="5867400"/>
            <a:ext cx="898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16.11</a:t>
            </a:r>
          </a:p>
        </p:txBody>
      </p:sp>
      <p:sp>
        <p:nvSpPr>
          <p:cNvPr id="5530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5301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0286B64-A587-40AE-88D5-AB31BDC96E9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471738"/>
            <a:ext cx="3440113" cy="33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505075"/>
            <a:ext cx="4283075" cy="339566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55304" name="TextBox 11"/>
          <p:cNvSpPr txBox="1">
            <a:spLocks noChangeArrowheads="1"/>
          </p:cNvSpPr>
          <p:nvPr/>
        </p:nvSpPr>
        <p:spPr bwMode="auto">
          <a:xfrm>
            <a:off x="3733800" y="5943600"/>
            <a:ext cx="13049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16.10b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16.5 (continued) Solving the EOQ Model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6323" name="TextBox 5"/>
          <p:cNvSpPr txBox="1">
            <a:spLocks noChangeArrowheads="1"/>
          </p:cNvSpPr>
          <p:nvPr/>
        </p:nvSpPr>
        <p:spPr bwMode="auto">
          <a:xfrm>
            <a:off x="7494588" y="5375275"/>
            <a:ext cx="96996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16.10b</a:t>
            </a:r>
          </a:p>
        </p:txBody>
      </p:sp>
      <p:sp>
        <p:nvSpPr>
          <p:cNvPr id="5632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6325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2AD9CAC-E412-40C0-ADBC-1EA05460F2F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925" y="2667000"/>
            <a:ext cx="804862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TextBox 7"/>
          <p:cNvSpPr txBox="1">
            <a:spLocks noChangeArrowheads="1"/>
          </p:cNvSpPr>
          <p:nvPr/>
        </p:nvSpPr>
        <p:spPr bwMode="auto">
          <a:xfrm>
            <a:off x="5416550" y="2046288"/>
            <a:ext cx="3048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Cost computations for order quantities from 500 to 1500.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16.5 (continued) Solving the EOQ Model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7347" name="TextBox 5"/>
          <p:cNvSpPr txBox="1">
            <a:spLocks noChangeArrowheads="1"/>
          </p:cNvSpPr>
          <p:nvPr/>
        </p:nvSpPr>
        <p:spPr bwMode="auto">
          <a:xfrm>
            <a:off x="7515225" y="6186488"/>
            <a:ext cx="9715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16.10a</a:t>
            </a:r>
          </a:p>
        </p:txBody>
      </p:sp>
      <p:sp>
        <p:nvSpPr>
          <p:cNvPr id="5734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7349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D9F56C97-3479-4878-B86B-4325667BA3B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81200"/>
            <a:ext cx="7877175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1" name="TextBox 2"/>
          <p:cNvSpPr txBox="1">
            <a:spLocks noChangeArrowheads="1"/>
          </p:cNvSpPr>
          <p:nvPr/>
        </p:nvSpPr>
        <p:spPr bwMode="auto">
          <a:xfrm>
            <a:off x="1387475" y="5029200"/>
            <a:ext cx="2422525" cy="6461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EOQ = 1167.75 units  (minimizes total cost).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748463" y="5181600"/>
            <a:ext cx="0" cy="4937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058025" y="3124200"/>
            <a:ext cx="4572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Modeling and Solving Nonlinear Optimization Problems</a:t>
            </a:r>
          </a:p>
          <a:p>
            <a:r>
              <a:rPr lang="en-US" sz="2800"/>
              <a:t>Quadratic Optimization</a:t>
            </a:r>
          </a:p>
          <a:p>
            <a:r>
              <a:rPr lang="en-US" sz="2800" i="1"/>
              <a:t>Evolutionary</a:t>
            </a:r>
            <a:r>
              <a:rPr lang="en-US" sz="2800"/>
              <a:t> Solver for Non-Smooth Optimization</a:t>
            </a:r>
          </a:p>
          <a:p>
            <a:endParaRPr lang="en-US" sz="2800"/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16 Topics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072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072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53271D81-50F1-4D59-A1EA-70ADCE9ED17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EOQ Model </a:t>
            </a:r>
            <a:endParaRPr lang="en-US" i="1" u="sng" smtClean="0"/>
          </a:p>
          <a:p>
            <a:r>
              <a:rPr lang="en-US" smtClean="0"/>
              <a:t>The EOQ model does </a:t>
            </a:r>
            <a:r>
              <a:rPr lang="en-US" u="sng" smtClean="0"/>
              <a:t>not</a:t>
            </a:r>
            <a:r>
              <a:rPr lang="en-US" smtClean="0"/>
              <a:t> specify </a:t>
            </a:r>
            <a:r>
              <a:rPr lang="en-US" u="sng" smtClean="0"/>
              <a:t>when</a:t>
            </a:r>
            <a:r>
              <a:rPr lang="en-US" smtClean="0"/>
              <a:t> to order the optimal quantity.</a:t>
            </a:r>
          </a:p>
          <a:p>
            <a:r>
              <a:rPr lang="en-US" smtClean="0"/>
              <a:t>The </a:t>
            </a:r>
            <a:r>
              <a:rPr lang="en-US" u="sng" smtClean="0"/>
              <a:t>reorder point</a:t>
            </a:r>
            <a:r>
              <a:rPr lang="en-US" smtClean="0"/>
              <a:t> is the inventory level when a new order is placed.</a:t>
            </a:r>
          </a:p>
          <a:p>
            <a:r>
              <a:rPr lang="en-US" u="sng" smtClean="0"/>
              <a:t>Lead time</a:t>
            </a:r>
            <a:r>
              <a:rPr lang="en-US" smtClean="0"/>
              <a:t> is how long it takes to receive an item once the order is placed.</a:t>
            </a:r>
          </a:p>
          <a:p>
            <a:r>
              <a:rPr lang="en-US" u="sng" smtClean="0"/>
              <a:t>Demand during lead time</a:t>
            </a:r>
            <a:r>
              <a:rPr lang="en-US" smtClean="0"/>
              <a:t> is the amount of product sold after an order is placed but before it is received.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83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8372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05D9BF35-62AD-43CA-B39A-B1DF40DE730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458200" cy="4614862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Reorder point for the EOQ model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For the EOQ model, the </a:t>
            </a:r>
            <a:r>
              <a:rPr lang="en-US" u="sng" dirty="0" smtClean="0">
                <a:ea typeface="+mn-ea"/>
                <a:cs typeface="+mn-cs"/>
              </a:rPr>
              <a:t>reorder point</a:t>
            </a:r>
            <a:r>
              <a:rPr lang="en-US" dirty="0" smtClean="0">
                <a:ea typeface="+mn-ea"/>
                <a:cs typeface="+mn-cs"/>
              </a:rPr>
              <a:t> is simply  demand during lead time.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 the previous example, suppose lead time is          </a:t>
            </a:r>
            <a:r>
              <a:rPr lang="en-US" i="1" dirty="0" smtClean="0">
                <a:ea typeface="+mn-ea"/>
                <a:cs typeface="+mn-cs"/>
              </a:rPr>
              <a:t>t</a:t>
            </a:r>
            <a:r>
              <a:rPr lang="en-US" dirty="0" smtClean="0">
                <a:ea typeface="+mn-ea"/>
                <a:cs typeface="+mn-cs"/>
              </a:rPr>
              <a:t> = 1 week (1/52 years).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Recall demand: </a:t>
            </a:r>
            <a:r>
              <a:rPr lang="en-US" i="1" dirty="0" smtClean="0">
                <a:ea typeface="+mn-ea"/>
                <a:cs typeface="+mn-cs"/>
              </a:rPr>
              <a:t>D </a:t>
            </a:r>
            <a:r>
              <a:rPr lang="en-US" dirty="0" smtClean="0">
                <a:ea typeface="+mn-ea"/>
                <a:cs typeface="+mn-cs"/>
              </a:rPr>
              <a:t>=15,000/year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EOQ reorder point = Demand during lead time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                             = </a:t>
            </a:r>
            <a:r>
              <a:rPr lang="en-US" i="1" dirty="0" err="1" smtClean="0">
                <a:ea typeface="+mn-ea"/>
                <a:cs typeface="+mn-cs"/>
              </a:rPr>
              <a:t>Dt</a:t>
            </a:r>
            <a:r>
              <a:rPr lang="en-US" i="1" dirty="0" smtClean="0">
                <a:ea typeface="+mn-ea"/>
                <a:cs typeface="+mn-cs"/>
              </a:rPr>
              <a:t> 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                              = (</a:t>
            </a:r>
            <a:r>
              <a:rPr lang="en-US" dirty="0" smtClean="0">
                <a:ea typeface="+mn-ea"/>
                <a:cs typeface="+mn-cs"/>
              </a:rPr>
              <a:t>15,000 units/year)(1/52 years) </a:t>
            </a:r>
            <a:endParaRPr lang="en-US" dirty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                      = 288 units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593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59396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5A48DF4B-892A-41AD-916E-D9588F0ACA9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077200" cy="4614862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lnSpc>
                <a:spcPct val="11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Solver</a:t>
            </a:r>
            <a:r>
              <a:rPr lang="en-US" dirty="0" smtClean="0">
                <a:ea typeface="+mn-ea"/>
                <a:cs typeface="+mn-cs"/>
              </a:rPr>
              <a:t> does not guarantee finding the absolute best solution to nonlinear problems.</a:t>
            </a:r>
          </a:p>
          <a:p>
            <a:pPr marL="365760" indent="-256032" fontAlgn="auto">
              <a:lnSpc>
                <a:spcPct val="11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Global optimal solution</a:t>
            </a:r>
            <a:r>
              <a:rPr lang="en-US" dirty="0" smtClean="0">
                <a:ea typeface="+mn-ea"/>
                <a:cs typeface="+mn-cs"/>
              </a:rPr>
              <a:t> is the absolutely best one (e.g.; the highest mountain peak - Mt. Everest)</a:t>
            </a:r>
          </a:p>
          <a:p>
            <a:pPr marL="365760" indent="-256032" fontAlgn="auto">
              <a:lnSpc>
                <a:spcPct val="11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Local optimal solution</a:t>
            </a:r>
            <a:r>
              <a:rPr lang="en-US" dirty="0" smtClean="0">
                <a:ea typeface="+mn-ea"/>
                <a:cs typeface="+mn-cs"/>
              </a:rPr>
              <a:t> is the best one locally (e.g.; the highest peak in the USA - Mt. McKinley)</a:t>
            </a:r>
          </a:p>
          <a:p>
            <a:pPr marL="365760" indent="-256032" fontAlgn="auto">
              <a:lnSpc>
                <a:spcPct val="11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message, “</a:t>
            </a:r>
            <a:r>
              <a:rPr lang="en-US" i="1" dirty="0" smtClean="0">
                <a:ea typeface="+mn-ea"/>
                <a:cs typeface="+mn-cs"/>
              </a:rPr>
              <a:t>Solver</a:t>
            </a:r>
            <a:r>
              <a:rPr lang="en-US" dirty="0" smtClean="0">
                <a:ea typeface="+mn-ea"/>
                <a:cs typeface="+mn-cs"/>
              </a:rPr>
              <a:t> has found a solution” indicates a local optimal.</a:t>
            </a:r>
          </a:p>
          <a:p>
            <a:pPr marL="365760" indent="-256032" fontAlgn="auto">
              <a:lnSpc>
                <a:spcPct val="11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To </a:t>
            </a:r>
            <a:r>
              <a:rPr lang="en-US" dirty="0" smtClean="0">
                <a:ea typeface="+mn-ea"/>
                <a:cs typeface="+mn-cs"/>
              </a:rPr>
              <a:t>try and find the global optimum </a:t>
            </a:r>
            <a:r>
              <a:rPr lang="en-US" dirty="0">
                <a:ea typeface="+mn-ea"/>
                <a:cs typeface="+mn-cs"/>
              </a:rPr>
              <a:t>in </a:t>
            </a:r>
            <a:r>
              <a:rPr lang="en-US" i="1" dirty="0">
                <a:ea typeface="+mn-ea"/>
                <a:cs typeface="+mn-cs"/>
              </a:rPr>
              <a:t>Solver,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re-run the model using different </a:t>
            </a:r>
            <a:r>
              <a:rPr lang="en-US" dirty="0">
                <a:ea typeface="+mn-ea"/>
                <a:cs typeface="+mn-cs"/>
              </a:rPr>
              <a:t>starting </a:t>
            </a:r>
            <a:r>
              <a:rPr lang="en-US" dirty="0" smtClean="0">
                <a:ea typeface="+mn-ea"/>
                <a:cs typeface="+mn-cs"/>
              </a:rPr>
              <a:t>points.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6041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0420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9B34244C-891C-4B55-81FC-21FDB46456D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>
          <a:xfrm>
            <a:off x="457200" y="1374775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16.6  A Model for Advertising Strategy</a:t>
            </a:r>
            <a:endParaRPr lang="en-US" i="1" u="sng" smtClean="0"/>
          </a:p>
          <a:p>
            <a:r>
              <a:rPr lang="en-US" smtClean="0"/>
              <a:t>DTP Corporation produces two major products</a:t>
            </a:r>
          </a:p>
          <a:p>
            <a:r>
              <a:rPr lang="en-US" smtClean="0"/>
              <a:t>The total budget for advertising is $500,000.</a:t>
            </a:r>
          </a:p>
          <a:p>
            <a:r>
              <a:rPr lang="en-US" smtClean="0"/>
              <a:t>Experimental data has been collected on profits resulting from various advertising expenditures.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61443" name="Footer Placeholder 10"/>
          <p:cNvSpPr>
            <a:spLocks noGrp="1"/>
          </p:cNvSpPr>
          <p:nvPr>
            <p:ph type="ftr" sz="quarter" idx="10"/>
          </p:nvPr>
        </p:nvSpPr>
        <p:spPr bwMode="auto">
          <a:xfrm>
            <a:off x="4953000" y="6350000"/>
            <a:ext cx="2590800" cy="365125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144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F0D3B9A3-3829-4521-82E9-0F5AC46703E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6938" y="3776663"/>
            <a:ext cx="2655887" cy="2522537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61446" name="TextBox 2"/>
          <p:cNvSpPr txBox="1">
            <a:spLocks noChangeArrowheads="1"/>
          </p:cNvSpPr>
          <p:nvPr/>
        </p:nvSpPr>
        <p:spPr bwMode="auto">
          <a:xfrm>
            <a:off x="4343400" y="3962400"/>
            <a:ext cx="3810000" cy="1938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How should DTP allocate the $500,000 between the two products assuming that at least $50,000 must be spent on each product?</a:t>
            </a:r>
          </a:p>
        </p:txBody>
      </p:sp>
      <p:sp>
        <p:nvSpPr>
          <p:cNvPr id="61447" name="TextBox 9"/>
          <p:cNvSpPr txBox="1">
            <a:spLocks noChangeArrowheads="1"/>
          </p:cNvSpPr>
          <p:nvPr/>
        </p:nvSpPr>
        <p:spPr bwMode="auto">
          <a:xfrm>
            <a:off x="762000" y="6332538"/>
            <a:ext cx="12350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16.6 (continued)  A Model for Advertising Strategy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7693025" y="6115050"/>
            <a:ext cx="898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16.12</a:t>
            </a:r>
          </a:p>
        </p:txBody>
      </p:sp>
      <p:sp>
        <p:nvSpPr>
          <p:cNvPr id="6246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2469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C32ACCB-0408-4FB7-B3E3-C4203A64083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24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6350" y="1981200"/>
            <a:ext cx="35052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1" name="TextBox 2"/>
          <p:cNvSpPr txBox="1">
            <a:spLocks noChangeArrowheads="1"/>
          </p:cNvSpPr>
          <p:nvPr/>
        </p:nvSpPr>
        <p:spPr bwMode="auto">
          <a:xfrm>
            <a:off x="533400" y="2571750"/>
            <a:ext cx="41148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Using </a:t>
            </a:r>
            <a:r>
              <a:rPr lang="en-US" sz="2400" i="1"/>
              <a:t>Trendlines</a:t>
            </a:r>
            <a:r>
              <a:rPr lang="en-US" sz="2400"/>
              <a:t>, logarithmic functions are found to fit the advertising and profit data. </a:t>
            </a:r>
          </a:p>
        </p:txBody>
      </p:sp>
      <p:pic>
        <p:nvPicPr>
          <p:cNvPr id="624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049713"/>
            <a:ext cx="40528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3" name="TextBox 3"/>
          <p:cNvSpPr txBox="1">
            <a:spLocks noChangeArrowheads="1"/>
          </p:cNvSpPr>
          <p:nvPr/>
        </p:nvSpPr>
        <p:spPr bwMode="auto">
          <a:xfrm>
            <a:off x="1181100" y="4876800"/>
            <a:ext cx="2819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X</a:t>
            </a:r>
            <a:r>
              <a:rPr lang="en-US" i="1" baseline="-25000"/>
              <a:t>i</a:t>
            </a:r>
            <a:r>
              <a:rPr lang="en-US"/>
              <a:t> is the amount to spend on advertising product </a:t>
            </a:r>
            <a:r>
              <a:rPr lang="en-US" i="1"/>
              <a:t>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16.6 (continued)  A Model for Advertising Strategy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63491" name="TextBox 5"/>
          <p:cNvSpPr txBox="1">
            <a:spLocks noChangeArrowheads="1"/>
          </p:cNvSpPr>
          <p:nvPr/>
        </p:nvSpPr>
        <p:spPr bwMode="auto">
          <a:xfrm>
            <a:off x="8029575" y="5948363"/>
            <a:ext cx="8969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16.14</a:t>
            </a:r>
          </a:p>
        </p:txBody>
      </p:sp>
      <p:sp>
        <p:nvSpPr>
          <p:cNvPr id="6349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3493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88526A78-9E28-4A91-9E6E-9B16DA74292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34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4238" y="3214688"/>
            <a:ext cx="28670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581400"/>
            <a:ext cx="5343525" cy="23336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63496" name="TextBox 8"/>
          <p:cNvSpPr txBox="1">
            <a:spLocks noChangeArrowheads="1"/>
          </p:cNvSpPr>
          <p:nvPr/>
        </p:nvSpPr>
        <p:spPr bwMode="auto">
          <a:xfrm>
            <a:off x="4729163" y="5945188"/>
            <a:ext cx="122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16.13</a:t>
            </a:r>
          </a:p>
        </p:txBody>
      </p:sp>
      <p:pic>
        <p:nvPicPr>
          <p:cNvPr id="6349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2057400"/>
            <a:ext cx="4195763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51638" y="2108200"/>
            <a:ext cx="1290637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3500" y="2390775"/>
            <a:ext cx="1866900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16.6 (continued)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Model for Advertising Strategy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64515" name="TextBox 5"/>
          <p:cNvSpPr txBox="1">
            <a:spLocks noChangeArrowheads="1"/>
          </p:cNvSpPr>
          <p:nvPr/>
        </p:nvSpPr>
        <p:spPr bwMode="auto">
          <a:xfrm>
            <a:off x="4922838" y="5772150"/>
            <a:ext cx="898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16.13</a:t>
            </a:r>
          </a:p>
        </p:txBody>
      </p:sp>
      <p:sp>
        <p:nvSpPr>
          <p:cNvPr id="6451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4517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A6A586A-A607-4FAC-9DBC-72A3320CB98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45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90800"/>
            <a:ext cx="5135563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9" name="TextBox 7"/>
          <p:cNvSpPr txBox="1">
            <a:spLocks noChangeArrowheads="1"/>
          </p:cNvSpPr>
          <p:nvPr/>
        </p:nvSpPr>
        <p:spPr bwMode="auto">
          <a:xfrm>
            <a:off x="6019800" y="2743200"/>
            <a:ext cx="2514600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Optimal profit = $78.49</a:t>
            </a:r>
          </a:p>
          <a:p>
            <a:r>
              <a:rPr lang="en-US"/>
              <a:t>Spend on advertising:</a:t>
            </a:r>
          </a:p>
          <a:p>
            <a:r>
              <a:rPr lang="en-US"/>
              <a:t>  $370 on product 1</a:t>
            </a:r>
          </a:p>
          <a:p>
            <a:r>
              <a:rPr lang="en-US"/>
              <a:t>  $130 on product 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Markowitz Portfolio Model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classic quadratic optimization model in finance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Seeks to minimize risk of an investment portfolio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Risk is measured using variances and </a:t>
            </a:r>
            <a:r>
              <a:rPr lang="en-US" dirty="0" err="1" smtClean="0">
                <a:ea typeface="+mn-ea"/>
                <a:cs typeface="+mn-cs"/>
              </a:rPr>
              <a:t>covariances</a:t>
            </a:r>
            <a:r>
              <a:rPr lang="en-US" dirty="0" smtClean="0">
                <a:ea typeface="+mn-ea"/>
                <a:cs typeface="+mn-cs"/>
              </a:rPr>
              <a:t> of the individual investments.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minimum specified return constrains the model.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decision variables are the percentage of the portfolio allocated to the various investments, for example, 60% equities, 30% bonds, 10% cash.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Quadratic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553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5540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9FF5F90A-8A86-4D0E-AE46-EB193DA540E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Markowitz Portfolio Model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The risk of a </a:t>
            </a:r>
            <a:r>
              <a:rPr lang="en-US" dirty="0" smtClean="0">
                <a:ea typeface="+mn-ea"/>
                <a:cs typeface="+mn-cs"/>
              </a:rPr>
              <a:t>portfolio is weighted sum of the variances and </a:t>
            </a:r>
            <a:r>
              <a:rPr lang="en-US" dirty="0" err="1" smtClean="0">
                <a:ea typeface="+mn-ea"/>
                <a:cs typeface="+mn-cs"/>
              </a:rPr>
              <a:t>covariances</a:t>
            </a:r>
            <a:endParaRPr lang="en-US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x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= fraction of the portfolio invested in stock </a:t>
            </a:r>
            <a:r>
              <a:rPr lang="en-US" i="1" dirty="0" err="1" smtClean="0">
                <a:ea typeface="+mn-ea"/>
                <a:cs typeface="+mn-cs"/>
              </a:rPr>
              <a:t>i</a:t>
            </a:r>
            <a:endParaRPr lang="en-US" i="1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s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i="1" baseline="30000" dirty="0" smtClean="0">
                <a:ea typeface="+mn-ea"/>
                <a:cs typeface="+mn-cs"/>
              </a:rPr>
              <a:t>2</a:t>
            </a:r>
            <a:r>
              <a:rPr lang="en-US" i="1" dirty="0" smtClean="0">
                <a:ea typeface="+mn-ea"/>
                <a:cs typeface="+mn-cs"/>
              </a:rPr>
              <a:t> = </a:t>
            </a:r>
            <a:r>
              <a:rPr lang="en-US" dirty="0" smtClean="0">
                <a:ea typeface="+mn-ea"/>
                <a:cs typeface="+mn-cs"/>
              </a:rPr>
              <a:t>sample variance in the return of stock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i="1" dirty="0" err="1" smtClean="0">
                <a:ea typeface="+mn-ea"/>
                <a:cs typeface="+mn-cs"/>
              </a:rPr>
              <a:t>i</a:t>
            </a:r>
            <a:endParaRPr lang="en-US" i="1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   </a:t>
            </a:r>
            <a:r>
              <a:rPr lang="en-US" i="1" dirty="0" err="1" smtClean="0">
                <a:ea typeface="+mn-ea"/>
                <a:cs typeface="+mn-cs"/>
              </a:rPr>
              <a:t>s</a:t>
            </a:r>
            <a:r>
              <a:rPr lang="en-US" i="1" baseline="-25000" dirty="0" err="1" smtClean="0">
                <a:ea typeface="+mn-ea"/>
                <a:cs typeface="+mn-cs"/>
              </a:rPr>
              <a:t>ij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i="1" dirty="0">
                <a:ea typeface="+mn-ea"/>
                <a:cs typeface="+mn-cs"/>
              </a:rPr>
              <a:t>= </a:t>
            </a:r>
            <a:r>
              <a:rPr lang="en-US" dirty="0">
                <a:ea typeface="+mn-ea"/>
                <a:cs typeface="+mn-cs"/>
              </a:rPr>
              <a:t>sample </a:t>
            </a:r>
            <a:r>
              <a:rPr lang="en-US" dirty="0" smtClean="0">
                <a:ea typeface="+mn-ea"/>
                <a:cs typeface="+mn-cs"/>
              </a:rPr>
              <a:t>covariance between stocks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i="1" dirty="0" err="1" smtClean="0">
                <a:ea typeface="+mn-ea"/>
                <a:cs typeface="+mn-cs"/>
              </a:rPr>
              <a:t>i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and </a:t>
            </a:r>
            <a:r>
              <a:rPr lang="en-US" i="1" dirty="0">
                <a:ea typeface="+mn-ea"/>
                <a:cs typeface="+mn-cs"/>
              </a:rPr>
              <a:t>j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i="1" dirty="0" smtClean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Quadratic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656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656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F0334B25-7F82-46BE-973D-482ED8AE1FD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343400"/>
            <a:ext cx="5376863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>
          <a:xfrm>
            <a:off x="414338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16.7  An Example of the Markowitz Model</a:t>
            </a:r>
            <a:endParaRPr lang="en-US" i="1" u="sng" smtClean="0"/>
          </a:p>
          <a:p>
            <a:r>
              <a:rPr lang="en-US" smtClean="0"/>
              <a:t>An investor is considering 3 stock investments.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Quadratic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758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7588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47E6672-E396-4564-816A-B075B9AC082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365375"/>
            <a:ext cx="4876800" cy="125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TextBox 2"/>
          <p:cNvSpPr txBox="1">
            <a:spLocks noChangeArrowheads="1"/>
          </p:cNvSpPr>
          <p:nvPr/>
        </p:nvSpPr>
        <p:spPr bwMode="auto">
          <a:xfrm>
            <a:off x="5867400" y="2376488"/>
            <a:ext cx="2017713" cy="1200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u="sng"/>
              <a:t>Expected Returns</a:t>
            </a:r>
          </a:p>
          <a:p>
            <a:r>
              <a:rPr lang="en-US"/>
              <a:t>10%</a:t>
            </a:r>
          </a:p>
          <a:p>
            <a:r>
              <a:rPr lang="en-US"/>
              <a:t>12%</a:t>
            </a:r>
          </a:p>
          <a:p>
            <a:r>
              <a:rPr lang="en-US"/>
              <a:t>7%</a:t>
            </a:r>
          </a:p>
        </p:txBody>
      </p:sp>
      <p:sp>
        <p:nvSpPr>
          <p:cNvPr id="67591" name="TextBox 3"/>
          <p:cNvSpPr txBox="1">
            <a:spLocks noChangeArrowheads="1"/>
          </p:cNvSpPr>
          <p:nvPr/>
        </p:nvSpPr>
        <p:spPr bwMode="auto">
          <a:xfrm>
            <a:off x="2590800" y="2006600"/>
            <a:ext cx="2963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Variance-covariance matrix</a:t>
            </a:r>
          </a:p>
        </p:txBody>
      </p:sp>
      <p:pic>
        <p:nvPicPr>
          <p:cNvPr id="675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4114800"/>
            <a:ext cx="4995863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3" name="TextBox 5"/>
          <p:cNvSpPr txBox="1">
            <a:spLocks noChangeArrowheads="1"/>
          </p:cNvSpPr>
          <p:nvPr/>
        </p:nvSpPr>
        <p:spPr bwMode="auto">
          <a:xfrm>
            <a:off x="990600" y="3617913"/>
            <a:ext cx="47640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x</a:t>
            </a:r>
            <a:r>
              <a:rPr lang="en-US" i="1" baseline="-25000"/>
              <a:t>i</a:t>
            </a:r>
            <a:r>
              <a:rPr lang="en-US"/>
              <a:t> = fraction of the portfolio invested in stock </a:t>
            </a:r>
            <a:r>
              <a:rPr lang="en-US" i="1"/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Nonlinear models do not have a common structure like linear and integers models.</a:t>
            </a:r>
          </a:p>
          <a:p>
            <a:r>
              <a:rPr lang="en-US" smtClean="0"/>
              <a:t>They may use many types of mathematical equations and a variety of functional relationships.</a:t>
            </a:r>
          </a:p>
          <a:p>
            <a:r>
              <a:rPr lang="en-US" smtClean="0"/>
              <a:t>Nonlinear models are often difficult to solve.</a:t>
            </a:r>
          </a:p>
          <a:p>
            <a:r>
              <a:rPr lang="en-US" i="1" smtClean="0"/>
              <a:t>Solver’s</a:t>
            </a:r>
            <a:r>
              <a:rPr lang="en-US" smtClean="0"/>
              <a:t> solution engine is LSGRG Nonlinear               (Large-Scale Generalized Reduced Gradient)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Modeling and Solving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Nonlinear Optimization Problems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174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1748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F79052C9-9EA2-4A56-B7A1-0631D4DAB78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16.7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An Example of the Markowitz Model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Quadratic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8611" name="TextBox 5"/>
          <p:cNvSpPr txBox="1">
            <a:spLocks noChangeArrowheads="1"/>
          </p:cNvSpPr>
          <p:nvPr/>
        </p:nvSpPr>
        <p:spPr bwMode="auto">
          <a:xfrm>
            <a:off x="7573963" y="6073775"/>
            <a:ext cx="96996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16.15b</a:t>
            </a:r>
          </a:p>
        </p:txBody>
      </p:sp>
      <p:sp>
        <p:nvSpPr>
          <p:cNvPr id="6861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8613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F46F6A0B-4CED-4993-875D-3B00FF38052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86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0" y="2865438"/>
            <a:ext cx="7750175" cy="320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5" name="TextBox 7"/>
          <p:cNvSpPr txBox="1">
            <a:spLocks noChangeArrowheads="1"/>
          </p:cNvSpPr>
          <p:nvPr/>
        </p:nvSpPr>
        <p:spPr bwMode="auto">
          <a:xfrm>
            <a:off x="7629525" y="2565400"/>
            <a:ext cx="898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16.16</a:t>
            </a:r>
          </a:p>
        </p:txBody>
      </p:sp>
      <p:pic>
        <p:nvPicPr>
          <p:cNvPr id="686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366713"/>
            <a:ext cx="229552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>
          <a:xfrm>
            <a:off x="496888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16.7 (continued)  An Example of the Markowitz Model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Quadratic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9635" name="TextBox 5"/>
          <p:cNvSpPr txBox="1">
            <a:spLocks noChangeArrowheads="1"/>
          </p:cNvSpPr>
          <p:nvPr/>
        </p:nvSpPr>
        <p:spPr bwMode="auto">
          <a:xfrm>
            <a:off x="5416550" y="5780088"/>
            <a:ext cx="9699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16.15a</a:t>
            </a:r>
          </a:p>
        </p:txBody>
      </p:sp>
      <p:sp>
        <p:nvSpPr>
          <p:cNvPr id="6963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69637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4A3E41AB-A35D-4D54-9409-8200567AA4D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696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488" y="2174875"/>
            <a:ext cx="5756275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Box 9"/>
          <p:cNvSpPr txBox="1">
            <a:spLocks noChangeArrowheads="1"/>
          </p:cNvSpPr>
          <p:nvPr/>
        </p:nvSpPr>
        <p:spPr bwMode="auto">
          <a:xfrm>
            <a:off x="6477000" y="2473325"/>
            <a:ext cx="2209800" cy="14779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Optimal risk = 1.2%</a:t>
            </a:r>
          </a:p>
          <a:p>
            <a:r>
              <a:rPr lang="en-US"/>
              <a:t>Allocations:</a:t>
            </a:r>
          </a:p>
          <a:p>
            <a:r>
              <a:rPr lang="en-US"/>
              <a:t>  25% stock 1</a:t>
            </a:r>
          </a:p>
          <a:p>
            <a:r>
              <a:rPr lang="en-US"/>
              <a:t>  45% stock 2</a:t>
            </a:r>
          </a:p>
          <a:p>
            <a:r>
              <a:rPr lang="en-US"/>
              <a:t>  30% stock 3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16.7 (continued)  An Example of the Markowitz Model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Quadratic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0659" name="TextBox 5"/>
          <p:cNvSpPr txBox="1">
            <a:spLocks noChangeArrowheads="1"/>
          </p:cNvSpPr>
          <p:nvPr/>
        </p:nvSpPr>
        <p:spPr bwMode="auto">
          <a:xfrm>
            <a:off x="4451350" y="5762625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16.17</a:t>
            </a:r>
          </a:p>
        </p:txBody>
      </p:sp>
      <p:sp>
        <p:nvSpPr>
          <p:cNvPr id="7066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0661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DD4216EB-3DAC-43BF-AF70-E18126C6563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06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09800"/>
            <a:ext cx="45243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3" name="TextBox 7"/>
          <p:cNvSpPr txBox="1">
            <a:spLocks noChangeArrowheads="1"/>
          </p:cNvSpPr>
          <p:nvPr/>
        </p:nvSpPr>
        <p:spPr bwMode="auto">
          <a:xfrm>
            <a:off x="5486400" y="2684463"/>
            <a:ext cx="3048000" cy="25844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/>
              <a:t>Sensitivity Report</a:t>
            </a:r>
          </a:p>
          <a:p>
            <a:r>
              <a:rPr lang="en-US"/>
              <a:t>Risk will increase ~63.2% if portfolio return increased 1% (to 11%).</a:t>
            </a:r>
          </a:p>
          <a:p>
            <a:endParaRPr lang="en-US"/>
          </a:p>
          <a:p>
            <a:r>
              <a:rPr lang="en-US"/>
              <a:t>Re-solving the problem using 11% return gives the exact risk increase of 67%</a:t>
            </a:r>
          </a:p>
          <a:p>
            <a:r>
              <a:rPr lang="en-US"/>
              <a:t>(from 1.2% to 2.0%).</a:t>
            </a:r>
          </a:p>
        </p:txBody>
      </p:sp>
      <p:sp>
        <p:nvSpPr>
          <p:cNvPr id="3" name="Oval 2"/>
          <p:cNvSpPr/>
          <p:nvPr/>
        </p:nvSpPr>
        <p:spPr>
          <a:xfrm>
            <a:off x="4659313" y="5465763"/>
            <a:ext cx="703262" cy="2286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>
          <a:xfrm>
            <a:off x="417513" y="1066800"/>
            <a:ext cx="8229600" cy="45259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16.8  Analyzing Risk Versus Reward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i="1" smtClean="0"/>
              <a:t>(Markowitz Portfolio Model)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Quadratic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1683" name="TextBox 5"/>
          <p:cNvSpPr txBox="1">
            <a:spLocks noChangeArrowheads="1"/>
          </p:cNvSpPr>
          <p:nvPr/>
        </p:nvSpPr>
        <p:spPr bwMode="auto">
          <a:xfrm>
            <a:off x="3711575" y="6053138"/>
            <a:ext cx="9350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16.18</a:t>
            </a:r>
          </a:p>
        </p:txBody>
      </p:sp>
      <p:sp>
        <p:nvSpPr>
          <p:cNvPr id="7168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1685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B21D183B-A034-4741-BFF5-AF1DCBFCD72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481263"/>
            <a:ext cx="3960813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57250" y="2125663"/>
            <a:ext cx="3617913" cy="36988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+mn-lt"/>
                <a:ea typeface="+mn-ea"/>
                <a:cs typeface="+mn-cs"/>
              </a:rPr>
              <a:t>Risk Solver’s </a:t>
            </a:r>
            <a:r>
              <a:rPr lang="en-US" dirty="0">
                <a:latin typeface="+mn-lt"/>
                <a:ea typeface="+mn-ea"/>
                <a:cs typeface="+mn-cs"/>
              </a:rPr>
              <a:t>Parametric Analysis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188" y="2495550"/>
            <a:ext cx="3200400" cy="120015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Tangent line through origin indicates optimal risk-reward: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 risk </a:t>
            </a:r>
            <a:r>
              <a:rPr lang="en-US" dirty="0">
                <a:latin typeface="Cambria Math"/>
                <a:ea typeface="Cambria Math"/>
                <a:cs typeface="+mn-cs"/>
              </a:rPr>
              <a:t>≅</a:t>
            </a:r>
            <a:r>
              <a:rPr lang="en-US" dirty="0">
                <a:latin typeface="Cambria Math"/>
                <a:ea typeface="Cambria Math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1%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   return </a:t>
            </a:r>
            <a:r>
              <a:rPr lang="en-US" dirty="0">
                <a:latin typeface="Cambria Math"/>
                <a:ea typeface="Cambria Math"/>
                <a:cs typeface="+mn-cs"/>
              </a:rPr>
              <a:t>≅</a:t>
            </a:r>
            <a:r>
              <a:rPr lang="en-US" dirty="0">
                <a:latin typeface="Cambria Math"/>
                <a:ea typeface="Cambria Math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9.5%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1689" name="TextBox 3"/>
          <p:cNvSpPr txBox="1">
            <a:spLocks noChangeArrowheads="1"/>
          </p:cNvSpPr>
          <p:nvPr/>
        </p:nvSpPr>
        <p:spPr bwMode="auto">
          <a:xfrm>
            <a:off x="4929188" y="3943350"/>
            <a:ext cx="3311525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An alternative approach is to solve a nonlinear model with a maximum return of 1% risk.</a:t>
            </a:r>
          </a:p>
          <a:p>
            <a:r>
              <a:rPr lang="en-US"/>
              <a:t>The resulting optimal solution is 9.6% return.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Analytics in Practice: Applying Nonlinear Optimization at Prudential Securities</a:t>
            </a:r>
          </a:p>
          <a:p>
            <a:r>
              <a:rPr lang="en-US" smtClean="0"/>
              <a:t>Prudential Securities has a mortgage-backed securities department for managing complex investments.</a:t>
            </a:r>
          </a:p>
          <a:p>
            <a:r>
              <a:rPr lang="en-US" smtClean="0"/>
              <a:t>Nonlinear optimization models are used to match clients’ investment performance profiles with constraints under various interest rate scenarios.</a:t>
            </a:r>
          </a:p>
          <a:p>
            <a:r>
              <a:rPr lang="en-US" smtClean="0"/>
              <a:t>Weighting schemes reflect managers’ views of the direction of future interest rates.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Quadratic Optimization</a:t>
            </a:r>
          </a:p>
        </p:txBody>
      </p:sp>
      <p:sp>
        <p:nvSpPr>
          <p:cNvPr id="7270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2708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9A8F4F12-44C9-4541-A1AF-308D97895E7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27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476250"/>
            <a:ext cx="22860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i="1" u="sng" smtClean="0"/>
              <a:t>Evolutionary Solver </a:t>
            </a:r>
            <a:r>
              <a:rPr lang="en-US" u="sng" smtClean="0"/>
              <a:t>for Non-Smooth Optimization</a:t>
            </a:r>
            <a:endParaRPr lang="en-US" i="1" u="sng" smtClean="0"/>
          </a:p>
          <a:p>
            <a:r>
              <a:rPr lang="en-US" smtClean="0"/>
              <a:t>Excel functions IF, ABS, MAX, MIN lead to non-smooth models (have abrupt changes).</a:t>
            </a:r>
          </a:p>
          <a:p>
            <a:r>
              <a:rPr lang="en-US" i="1" smtClean="0"/>
              <a:t>Solver’s Standard Evolutionary algorithm</a:t>
            </a:r>
            <a:r>
              <a:rPr lang="en-US" smtClean="0"/>
              <a:t> can be used to solve non-smooth models.</a:t>
            </a:r>
          </a:p>
          <a:p>
            <a:r>
              <a:rPr lang="en-US" i="1" smtClean="0"/>
              <a:t>Solver</a:t>
            </a:r>
            <a:r>
              <a:rPr lang="en-US" smtClean="0"/>
              <a:t> uses a heuristic solution approach.</a:t>
            </a:r>
          </a:p>
          <a:p>
            <a:r>
              <a:rPr lang="en-US" smtClean="0"/>
              <a:t>Heuristics use intelligent rules to search among solutions and locate the best one. 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373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3732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D95F0D16-D6A6-4ECC-9B60-C7B34515EA7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76863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16.9  Using </a:t>
            </a:r>
            <a:r>
              <a:rPr lang="en-US" i="1" u="sng" smtClean="0"/>
              <a:t>Evolutionary Solver </a:t>
            </a:r>
            <a:r>
              <a:rPr lang="en-US" u="sng" smtClean="0"/>
              <a:t>for the K&amp;L Design Fixed-cost Problem</a:t>
            </a:r>
            <a:r>
              <a:rPr lang="en-US" smtClean="0"/>
              <a:t> (Example 15.11)</a:t>
            </a:r>
            <a:endParaRPr lang="en-US" i="1" smtClean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mtClean="0"/>
              <a:t>K&amp;L makes hand-painted jewelry boxes.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mtClean="0"/>
              <a:t>Forecasted sales are 150 in autumn, 400 in winter, and 50 in spring.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mtClean="0"/>
              <a:t>Unpainted boxes cost $20.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mtClean="0"/>
              <a:t>Boxes take 2 hours to complete.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mtClean="0"/>
              <a:t>Holding cost per item = 6%(20) = $1.20/quarter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mtClean="0"/>
              <a:t>Hourly labor rates are $5.50, $7.00, and $6.25 during autumn, winter, and spring, respectively.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mtClean="0"/>
              <a:t>Rental equipment costs $65 per season of production.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475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4756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DF8BF943-44CD-4FA1-88AE-B575A28B161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>
              <a:buFont typeface="Wingdings 3" pitchFamily="-72" charset="2"/>
              <a:buNone/>
            </a:pPr>
            <a:r>
              <a:rPr lang="en-US" u="sng" smtClean="0"/>
              <a:t>Example 16.9 (continued)  Using </a:t>
            </a:r>
            <a:r>
              <a:rPr lang="en-US" i="1" u="sng" smtClean="0"/>
              <a:t>Evolutionary Solver </a:t>
            </a:r>
            <a:r>
              <a:rPr lang="en-US" u="sng" smtClean="0"/>
              <a:t>for the K&amp;L Design Fixed-cost Problem</a:t>
            </a:r>
            <a:r>
              <a:rPr lang="en-US" smtClean="0"/>
              <a:t> 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577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5780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8547E615-C1F8-42B1-A10A-D2AD7CD3E35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5781" name="TextBox 5"/>
          <p:cNvSpPr txBox="1">
            <a:spLocks noChangeArrowheads="1"/>
          </p:cNvSpPr>
          <p:nvPr/>
        </p:nvSpPr>
        <p:spPr bwMode="auto">
          <a:xfrm>
            <a:off x="6369050" y="5856288"/>
            <a:ext cx="9001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14.16</a:t>
            </a:r>
          </a:p>
        </p:txBody>
      </p:sp>
      <p:pic>
        <p:nvPicPr>
          <p:cNvPr id="757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0"/>
            <a:ext cx="5200650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3" name="TextBox 2"/>
          <p:cNvSpPr txBox="1">
            <a:spLocks noChangeArrowheads="1"/>
          </p:cNvSpPr>
          <p:nvPr/>
        </p:nvSpPr>
        <p:spPr bwMode="auto">
          <a:xfrm>
            <a:off x="2724150" y="2698750"/>
            <a:ext cx="3867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If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/>
              <a:t> &gt; 0, there is a fixed cost of $65.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077200" cy="4525962"/>
          </a:xfrm>
        </p:spPr>
        <p:txBody>
          <a:bodyPr>
            <a:normAutofit/>
          </a:bodyPr>
          <a:lstStyle/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16.9 (continued)  Using </a:t>
            </a:r>
            <a:r>
              <a:rPr lang="en-US" i="1" u="sng" dirty="0">
                <a:ea typeface="+mn-ea"/>
                <a:cs typeface="+mn-cs"/>
              </a:rPr>
              <a:t>Evolutionary Solver </a:t>
            </a:r>
            <a:r>
              <a:rPr lang="en-US" u="sng" dirty="0">
                <a:ea typeface="+mn-ea"/>
                <a:cs typeface="+mn-cs"/>
              </a:rPr>
              <a:t>for the K&amp;L Design Fixed-cost Problem</a:t>
            </a:r>
            <a:r>
              <a:rPr lang="en-US" dirty="0">
                <a:ea typeface="+mn-ea"/>
                <a:cs typeface="+mn-cs"/>
              </a:rPr>
              <a:t> 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>
                <a:ea typeface="+mn-ea"/>
                <a:cs typeface="+mn-cs"/>
              </a:rPr>
              <a:t>P</a:t>
            </a:r>
            <a:r>
              <a:rPr lang="en-US" i="1" baseline="-25000" dirty="0">
                <a:ea typeface="+mn-ea"/>
                <a:cs typeface="+mn-cs"/>
              </a:rPr>
              <a:t>i</a:t>
            </a:r>
            <a:r>
              <a:rPr lang="en-US" dirty="0">
                <a:ea typeface="+mn-ea"/>
                <a:cs typeface="+mn-cs"/>
              </a:rPr>
              <a:t> = amount to produce in season </a:t>
            </a:r>
            <a:r>
              <a:rPr lang="en-US" i="1" dirty="0" err="1">
                <a:ea typeface="+mn-ea"/>
                <a:cs typeface="+mn-cs"/>
              </a:rPr>
              <a:t>i</a:t>
            </a:r>
            <a:endParaRPr lang="en-US" i="1" dirty="0">
              <a:ea typeface="+mn-ea"/>
              <a:cs typeface="+mn-cs"/>
            </a:endParaRPr>
          </a:p>
          <a:p>
            <a:pPr marL="365760" indent="-256032" fontAlgn="auto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err="1">
                <a:ea typeface="+mn-ea"/>
                <a:cs typeface="+mn-cs"/>
              </a:rPr>
              <a:t>I</a:t>
            </a:r>
            <a:r>
              <a:rPr lang="en-US" i="1" baseline="-25000" dirty="0" err="1">
                <a:ea typeface="+mn-ea"/>
                <a:cs typeface="+mn-cs"/>
              </a:rPr>
              <a:t>j</a:t>
            </a:r>
            <a:r>
              <a:rPr lang="en-US" dirty="0">
                <a:ea typeface="+mn-ea"/>
                <a:cs typeface="+mn-cs"/>
              </a:rPr>
              <a:t> = inventory at the end of season </a:t>
            </a:r>
            <a:r>
              <a:rPr lang="en-US" i="1" dirty="0">
                <a:ea typeface="+mn-ea"/>
                <a:cs typeface="+mn-cs"/>
              </a:rPr>
              <a:t>j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680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680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23B19AB-B0A9-4CAF-B95D-BDAF93C6E1B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138" y="3551238"/>
            <a:ext cx="76517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138" y="4267200"/>
            <a:ext cx="23622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7" name="TextBox 2"/>
          <p:cNvSpPr txBox="1">
            <a:spLocks noChangeArrowheads="1"/>
          </p:cNvSpPr>
          <p:nvPr/>
        </p:nvSpPr>
        <p:spPr bwMode="auto">
          <a:xfrm>
            <a:off x="2139950" y="5562600"/>
            <a:ext cx="814388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P</a:t>
            </a:r>
            <a:r>
              <a:rPr lang="en-US" i="1" baseline="-25000">
                <a:latin typeface="Cambria Math" charset="0"/>
                <a:ea typeface="Cambria Math" charset="0"/>
                <a:cs typeface="Cambria Math" charset="0"/>
              </a:rPr>
              <a:t>i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 ≥ 0</a:t>
            </a:r>
            <a:endParaRPr lang="en-US"/>
          </a:p>
          <a:p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I</a:t>
            </a:r>
            <a:r>
              <a:rPr lang="en-US" i="1" baseline="-25000">
                <a:latin typeface="Cambria Math" charset="0"/>
                <a:ea typeface="Cambria Math" charset="0"/>
                <a:cs typeface="Cambria Math" charset="0"/>
              </a:rPr>
              <a:t>j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 ≥  0</a:t>
            </a:r>
            <a:endParaRPr lang="en-US"/>
          </a:p>
        </p:txBody>
      </p:sp>
      <p:sp>
        <p:nvSpPr>
          <p:cNvPr id="76808" name="TextBox 11"/>
          <p:cNvSpPr txBox="1">
            <a:spLocks noChangeArrowheads="1"/>
          </p:cNvSpPr>
          <p:nvPr/>
        </p:nvSpPr>
        <p:spPr bwMode="auto">
          <a:xfrm>
            <a:off x="3810000" y="4684713"/>
            <a:ext cx="4545013" cy="12017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ea typeface="Cambria Math" charset="0"/>
                <a:cs typeface="Cambria Math" charset="0"/>
              </a:rPr>
              <a:t>Additionally, for </a:t>
            </a:r>
            <a:r>
              <a:rPr lang="en-US" i="1">
                <a:ea typeface="Cambria Math" charset="0"/>
                <a:cs typeface="Cambria Math" charset="0"/>
              </a:rPr>
              <a:t>Evolutionary Solver</a:t>
            </a:r>
            <a:r>
              <a:rPr lang="en-US">
                <a:ea typeface="Cambria Math" charset="0"/>
                <a:cs typeface="Cambria Math" charset="0"/>
              </a:rPr>
              <a:t>, set</a:t>
            </a:r>
          </a:p>
          <a:p>
            <a:r>
              <a:rPr lang="en-US">
                <a:ea typeface="Cambria Math" charset="0"/>
                <a:cs typeface="Cambria Math" charset="0"/>
              </a:rPr>
              <a:t>upper bounds to restrict the search space:</a:t>
            </a:r>
          </a:p>
          <a:p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P</a:t>
            </a:r>
            <a:r>
              <a:rPr lang="en-US" i="1" baseline="-25000">
                <a:latin typeface="Cambria Math" charset="0"/>
                <a:ea typeface="Cambria Math" charset="0"/>
                <a:cs typeface="Cambria Math" charset="0"/>
              </a:rPr>
              <a:t>i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 ≤ 600</a:t>
            </a:r>
            <a:endParaRPr lang="en-US"/>
          </a:p>
          <a:p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I</a:t>
            </a:r>
            <a:r>
              <a:rPr lang="en-US" i="1" baseline="-25000">
                <a:latin typeface="Cambria Math" charset="0"/>
                <a:ea typeface="Cambria Math" charset="0"/>
                <a:cs typeface="Cambria Math" charset="0"/>
              </a:rPr>
              <a:t>j</a:t>
            </a:r>
            <a:r>
              <a:rPr lang="en-US">
                <a:latin typeface="Cambria Math" charset="0"/>
                <a:ea typeface="Cambria Math" charset="0"/>
                <a:cs typeface="Cambria Math" charset="0"/>
              </a:rPr>
              <a:t>  ≤  600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077200" cy="4525962"/>
          </a:xfrm>
        </p:spPr>
        <p:txBody>
          <a:bodyPr>
            <a:normAutofit/>
          </a:bodyPr>
          <a:lstStyle/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16.9 (continued)  </a:t>
            </a:r>
            <a:endParaRPr lang="en-US" u="sng" dirty="0" smtClean="0">
              <a:ea typeface="+mn-ea"/>
              <a:cs typeface="+mn-cs"/>
            </a:endParaRP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</a:t>
            </a:r>
            <a:r>
              <a:rPr lang="en-US" i="1" u="sng" dirty="0">
                <a:ea typeface="+mn-ea"/>
                <a:cs typeface="+mn-cs"/>
              </a:rPr>
              <a:t>Evolutionary Solver </a:t>
            </a:r>
            <a:r>
              <a:rPr lang="en-US" u="sng" dirty="0">
                <a:ea typeface="+mn-ea"/>
                <a:cs typeface="+mn-cs"/>
              </a:rPr>
              <a:t>for </a:t>
            </a:r>
            <a:r>
              <a:rPr lang="en-US" u="sng" dirty="0" smtClean="0">
                <a:ea typeface="+mn-ea"/>
                <a:cs typeface="+mn-cs"/>
              </a:rPr>
              <a:t>the</a:t>
            </a:r>
          </a:p>
          <a:p>
            <a:pPr marL="109728" indent="0" fontAlgn="auto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K&amp;L </a:t>
            </a:r>
            <a:r>
              <a:rPr lang="en-US" u="sng" dirty="0">
                <a:ea typeface="+mn-ea"/>
                <a:cs typeface="+mn-cs"/>
              </a:rPr>
              <a:t>Design Fixed-cost Problem</a:t>
            </a:r>
            <a:r>
              <a:rPr lang="en-US" dirty="0">
                <a:ea typeface="+mn-ea"/>
                <a:cs typeface="+mn-cs"/>
              </a:rPr>
              <a:t> </a:t>
            </a:r>
            <a:endParaRPr lang="en-US" i="1" u="sng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7827" name="TextBox 5"/>
          <p:cNvSpPr txBox="1">
            <a:spLocks noChangeArrowheads="1"/>
          </p:cNvSpPr>
          <p:nvPr/>
        </p:nvSpPr>
        <p:spPr bwMode="auto">
          <a:xfrm>
            <a:off x="7239000" y="6148388"/>
            <a:ext cx="12350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16.19</a:t>
            </a:r>
          </a:p>
        </p:txBody>
      </p:sp>
      <p:sp>
        <p:nvSpPr>
          <p:cNvPr id="7782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7829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3A2BCBB4-002E-43FA-AD4A-8B14E386670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403600"/>
            <a:ext cx="6637338" cy="26924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pic>
        <p:nvPicPr>
          <p:cNvPr id="778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6588" y="381000"/>
            <a:ext cx="26955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638800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/>
              <a:t>Example 16.1  Solving the Pricing Decision Model</a:t>
            </a:r>
          </a:p>
          <a:p>
            <a:pPr>
              <a:buFont typeface="Wingdings 3" pitchFamily="-72" charset="2"/>
              <a:buNone/>
            </a:pPr>
            <a:r>
              <a:rPr lang="en-US"/>
              <a:t>Recall the </a:t>
            </a:r>
            <a:r>
              <a:rPr lang="en-US" i="1"/>
              <a:t>Pricing Decision Model</a:t>
            </a:r>
            <a:r>
              <a:rPr lang="en-US"/>
              <a:t> (Example 2.9)</a:t>
            </a:r>
          </a:p>
          <a:p>
            <a:pPr>
              <a:buFont typeface="Wingdings 3" pitchFamily="-72" charset="2"/>
              <a:buNone/>
            </a:pPr>
            <a:endParaRPr lang="en-US"/>
          </a:p>
          <a:p>
            <a:pPr>
              <a:buFont typeface="Wingdings 3" pitchFamily="-72" charset="2"/>
              <a:buNone/>
            </a:pPr>
            <a:endParaRPr lang="en-US" u="sng"/>
          </a:p>
          <a:p>
            <a:pPr>
              <a:buFont typeface="Wingdings 3" pitchFamily="-72" charset="2"/>
              <a:buNone/>
            </a:pPr>
            <a:endParaRPr lang="en-US" u="sng"/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endParaRPr lang="en-US" u="sng"/>
          </a:p>
          <a:p>
            <a:pPr>
              <a:spcBef>
                <a:spcPts val="2400"/>
              </a:spcBef>
              <a:buFont typeface="Wingdings 3" pitchFamily="-72" charset="2"/>
              <a:buNone/>
            </a:pPr>
            <a:r>
              <a:rPr lang="en-US"/>
              <a:t>Sales = -2.9485(price) + 3,240.9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Total Revenue = (price)(sales)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                        = -2.9485(price)</a:t>
            </a:r>
            <a:r>
              <a:rPr lang="en-US" baseline="30000"/>
              <a:t>2</a:t>
            </a:r>
            <a:r>
              <a:rPr lang="en-US"/>
              <a:t> + 3240.9(price)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/>
              <a:t>                        </a:t>
            </a:r>
            <a:r>
              <a:rPr lang="en-US">
                <a:sym typeface="Wingdings" pitchFamily="-72" charset="2"/>
              </a:rPr>
              <a:t> </a:t>
            </a:r>
            <a:r>
              <a:rPr lang="en-US"/>
              <a:t>a nonlinear function of price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489200"/>
            <a:ext cx="5567363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6186488" y="4337050"/>
            <a:ext cx="8270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2.14</a:t>
            </a:r>
          </a:p>
        </p:txBody>
      </p:sp>
      <p:sp>
        <p:nvSpPr>
          <p:cNvPr id="32774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2-</a:t>
            </a:r>
            <a:fld id="{E97A3B4D-840D-4E6E-A402-ED3E5C6894E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077200" cy="4525962"/>
          </a:xfrm>
        </p:spPr>
        <p:txBody>
          <a:bodyPr>
            <a:normAutofit/>
          </a:bodyPr>
          <a:lstStyle/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16.9 (continued)  Using </a:t>
            </a:r>
            <a:r>
              <a:rPr lang="en-US" i="1" u="sng" dirty="0">
                <a:ea typeface="+mn-ea"/>
                <a:cs typeface="+mn-cs"/>
              </a:rPr>
              <a:t>Evolutionary Solver </a:t>
            </a:r>
            <a:r>
              <a:rPr lang="en-US" u="sng" dirty="0">
                <a:ea typeface="+mn-ea"/>
                <a:cs typeface="+mn-cs"/>
              </a:rPr>
              <a:t>for the K&amp;L Design Fixed-cost Problem</a:t>
            </a:r>
            <a:r>
              <a:rPr lang="en-US" dirty="0">
                <a:ea typeface="+mn-ea"/>
                <a:cs typeface="+mn-cs"/>
              </a:rPr>
              <a:t> </a:t>
            </a:r>
            <a:endParaRPr lang="en-US" i="1" u="sng" dirty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8851" name="TextBox 5"/>
          <p:cNvSpPr txBox="1">
            <a:spLocks noChangeArrowheads="1"/>
          </p:cNvSpPr>
          <p:nvPr/>
        </p:nvSpPr>
        <p:spPr bwMode="auto">
          <a:xfrm>
            <a:off x="2617788" y="5997575"/>
            <a:ext cx="15636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Figures 16.19 and 16.20</a:t>
            </a:r>
          </a:p>
        </p:txBody>
      </p:sp>
      <p:sp>
        <p:nvSpPr>
          <p:cNvPr id="78852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8853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C23CBA43-AA08-43D2-8E16-E426F59996E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88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409825"/>
            <a:ext cx="34194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5" name="TextBox 7"/>
          <p:cNvSpPr txBox="1">
            <a:spLocks noChangeArrowheads="1"/>
          </p:cNvSpPr>
          <p:nvPr/>
        </p:nvSpPr>
        <p:spPr bwMode="auto">
          <a:xfrm>
            <a:off x="4724400" y="2590800"/>
            <a:ext cx="3827463" cy="14779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u="sng"/>
              <a:t>Evolutionary Solver </a:t>
            </a:r>
            <a:r>
              <a:rPr lang="en-US" u="sng"/>
              <a:t>solution</a:t>
            </a:r>
            <a:r>
              <a:rPr lang="en-US"/>
              <a:t>: </a:t>
            </a:r>
          </a:p>
          <a:p>
            <a:r>
              <a:rPr lang="en-US"/>
              <a:t>600 units in autumn</a:t>
            </a:r>
          </a:p>
          <a:p>
            <a:r>
              <a:rPr lang="en-US"/>
              <a:t>0 units in winter</a:t>
            </a:r>
          </a:p>
          <a:p>
            <a:r>
              <a:rPr lang="en-US"/>
              <a:t>0 units in spring</a:t>
            </a:r>
          </a:p>
          <a:p>
            <a:r>
              <a:rPr lang="en-US"/>
              <a:t>Rent the equipment only in autumn.</a:t>
            </a:r>
          </a:p>
        </p:txBody>
      </p:sp>
      <p:sp>
        <p:nvSpPr>
          <p:cNvPr id="78856" name="TextBox 8"/>
          <p:cNvSpPr txBox="1">
            <a:spLocks noChangeArrowheads="1"/>
          </p:cNvSpPr>
          <p:nvPr/>
        </p:nvSpPr>
        <p:spPr bwMode="auto">
          <a:xfrm>
            <a:off x="4724400" y="4419600"/>
            <a:ext cx="1071563" cy="9239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P</a:t>
            </a:r>
            <a:r>
              <a:rPr lang="en-US" i="1" baseline="-25000"/>
              <a:t>A</a:t>
            </a:r>
            <a:r>
              <a:rPr lang="en-US"/>
              <a:t> = 600</a:t>
            </a:r>
          </a:p>
          <a:p>
            <a:r>
              <a:rPr lang="en-US" i="1"/>
              <a:t>I</a:t>
            </a:r>
            <a:r>
              <a:rPr lang="en-US" i="1" baseline="-25000"/>
              <a:t>A</a:t>
            </a:r>
            <a:r>
              <a:rPr lang="en-US"/>
              <a:t> = 450</a:t>
            </a:r>
          </a:p>
          <a:p>
            <a:r>
              <a:rPr lang="en-US" i="1"/>
              <a:t>I</a:t>
            </a:r>
            <a:r>
              <a:rPr lang="en-US" i="1" baseline="-25000"/>
              <a:t>W</a:t>
            </a:r>
            <a:r>
              <a:rPr lang="en-US"/>
              <a:t> = 50</a:t>
            </a:r>
          </a:p>
        </p:txBody>
      </p:sp>
      <p:sp>
        <p:nvSpPr>
          <p:cNvPr id="78857" name="TextBox 9"/>
          <p:cNvSpPr txBox="1">
            <a:spLocks noChangeArrowheads="1"/>
          </p:cNvSpPr>
          <p:nvPr/>
        </p:nvSpPr>
        <p:spPr bwMode="auto">
          <a:xfrm>
            <a:off x="6122988" y="4557713"/>
            <a:ext cx="1955800" cy="6461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Same solution as</a:t>
            </a:r>
          </a:p>
          <a:p>
            <a:r>
              <a:rPr lang="en-US"/>
              <a:t>in Example 15.11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16.10  A Rectilinear Location Model</a:t>
            </a:r>
            <a:endParaRPr lang="en-US" i="1" u="sng" smtClean="0"/>
          </a:p>
          <a:p>
            <a:r>
              <a:rPr lang="en-US" smtClean="0"/>
              <a:t>Edwards Manufacturing is studying where to locate a tool bin on the factory floor.</a:t>
            </a:r>
          </a:p>
          <a:p>
            <a:r>
              <a:rPr lang="en-US" i="1" smtClean="0"/>
              <a:t>X,Y</a:t>
            </a:r>
            <a:r>
              <a:rPr lang="en-US" smtClean="0"/>
              <a:t> coordinates of the 5 production areas and demand for tools are shown below.</a:t>
            </a:r>
          </a:p>
          <a:p>
            <a:r>
              <a:rPr lang="en-US" smtClean="0"/>
              <a:t>Distances to the tool bin are rectilinear (parallel to the coordinate system).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987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79876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2A4CE290-D690-4B1F-A00C-8E3D22CCBD7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463" y="4724400"/>
            <a:ext cx="41148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16.10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A Rectilinear Location Model</a:t>
            </a:r>
            <a:endParaRPr lang="en-US" i="1" u="sng" smtClean="0"/>
          </a:p>
          <a:p>
            <a:pPr>
              <a:buFont typeface="Wingdings 3" pitchFamily="-72" charset="2"/>
              <a:buNone/>
            </a:pPr>
            <a:r>
              <a:rPr lang="en-US" smtClean="0"/>
              <a:t>A non-smooth optimization model for minimizing weighted rectilinear distances to the tool bin: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089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0900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F08274BB-304B-4C3B-A073-C65517F808E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090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375" y="3276600"/>
            <a:ext cx="64008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TextBox 12"/>
          <p:cNvSpPr txBox="1">
            <a:spLocks noChangeArrowheads="1"/>
          </p:cNvSpPr>
          <p:nvPr/>
        </p:nvSpPr>
        <p:spPr bwMode="auto">
          <a:xfrm>
            <a:off x="4079875" y="4495800"/>
            <a:ext cx="7747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>
                <a:ea typeface="Cambria Math" charset="0"/>
                <a:cs typeface="Cambria Math" charset="0"/>
              </a:rPr>
              <a:t>X</a:t>
            </a:r>
            <a:r>
              <a:rPr lang="en-US" sz="2000">
                <a:ea typeface="Cambria Math" charset="0"/>
                <a:cs typeface="Cambria Math" charset="0"/>
              </a:rPr>
              <a:t> ≥ 0</a:t>
            </a:r>
            <a:endParaRPr lang="en-US" sz="2000"/>
          </a:p>
          <a:p>
            <a:r>
              <a:rPr lang="en-US" sz="2000" i="1">
                <a:ea typeface="Cambria Math" charset="0"/>
                <a:cs typeface="Cambria Math" charset="0"/>
              </a:rPr>
              <a:t>Y</a:t>
            </a:r>
            <a:r>
              <a:rPr lang="en-US" sz="2000">
                <a:ea typeface="Cambria Math" charset="0"/>
                <a:cs typeface="Cambria Math" charset="0"/>
              </a:rPr>
              <a:t> ≥ 0</a:t>
            </a:r>
            <a:endParaRPr lang="en-US" sz="2000"/>
          </a:p>
        </p:txBody>
      </p:sp>
      <p:sp>
        <p:nvSpPr>
          <p:cNvPr id="80903" name="TextBox 13"/>
          <p:cNvSpPr txBox="1">
            <a:spLocks noChangeArrowheads="1"/>
          </p:cNvSpPr>
          <p:nvPr/>
        </p:nvSpPr>
        <p:spPr bwMode="auto">
          <a:xfrm>
            <a:off x="990600" y="5213350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mbria Math" charset="0"/>
                <a:cs typeface="Cambria Math" charset="0"/>
              </a:rPr>
              <a:t>For </a:t>
            </a:r>
            <a:r>
              <a:rPr lang="en-US" sz="2000" i="1">
                <a:ea typeface="Cambria Math" charset="0"/>
                <a:cs typeface="Cambria Math" charset="0"/>
              </a:rPr>
              <a:t>Evolutionary Solver</a:t>
            </a:r>
            <a:r>
              <a:rPr lang="en-US" sz="2000">
                <a:ea typeface="Cambria Math" charset="0"/>
                <a:cs typeface="Cambria Math" charset="0"/>
              </a:rPr>
              <a:t>, set bounds to restrict the search space. </a:t>
            </a:r>
          </a:p>
        </p:txBody>
      </p:sp>
      <p:sp>
        <p:nvSpPr>
          <p:cNvPr id="80904" name="TextBox 2"/>
          <p:cNvSpPr txBox="1">
            <a:spLocks noChangeArrowheads="1"/>
          </p:cNvSpPr>
          <p:nvPr/>
        </p:nvSpPr>
        <p:spPr bwMode="auto">
          <a:xfrm>
            <a:off x="4159250" y="5613400"/>
            <a:ext cx="78105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mbria Math" charset="0"/>
                <a:cs typeface="Cambria Math" charset="0"/>
              </a:rPr>
              <a:t>X ≤ 5</a:t>
            </a:r>
          </a:p>
          <a:p>
            <a:r>
              <a:rPr lang="en-US" sz="2000">
                <a:ea typeface="Cambria Math" charset="0"/>
                <a:cs typeface="Cambria Math" charset="0"/>
              </a:rPr>
              <a:t>Y ≤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16.10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Rectilinear Location Model</a:t>
            </a: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7704138" y="5343525"/>
            <a:ext cx="9001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16.22</a:t>
            </a:r>
          </a:p>
        </p:txBody>
      </p:sp>
      <p:sp>
        <p:nvSpPr>
          <p:cNvPr id="8192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1925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C26A5424-4640-44A6-8444-8A051AE856A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19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2633663"/>
            <a:ext cx="2813050" cy="270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7" name="TextBox 8"/>
          <p:cNvSpPr txBox="1">
            <a:spLocks noChangeArrowheads="1"/>
          </p:cNvSpPr>
          <p:nvPr/>
        </p:nvSpPr>
        <p:spPr bwMode="auto">
          <a:xfrm>
            <a:off x="4545013" y="6027738"/>
            <a:ext cx="12350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16.21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313" y="2498725"/>
            <a:ext cx="5076825" cy="350520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16.10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A Rectilinear Location Model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2947" name="TextBox 5"/>
          <p:cNvSpPr txBox="1">
            <a:spLocks noChangeArrowheads="1"/>
          </p:cNvSpPr>
          <p:nvPr/>
        </p:nvSpPr>
        <p:spPr bwMode="auto">
          <a:xfrm>
            <a:off x="2819400" y="5891213"/>
            <a:ext cx="12350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16.21</a:t>
            </a:r>
          </a:p>
        </p:txBody>
      </p:sp>
      <p:sp>
        <p:nvSpPr>
          <p:cNvPr id="8294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2949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FA4E5237-56A8-4882-869B-06381392F38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90800"/>
            <a:ext cx="3276600" cy="3235325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82951" name="TextBox 11"/>
          <p:cNvSpPr txBox="1">
            <a:spLocks noChangeArrowheads="1"/>
          </p:cNvSpPr>
          <p:nvPr/>
        </p:nvSpPr>
        <p:spPr bwMode="auto">
          <a:xfrm>
            <a:off x="4572000" y="3200400"/>
            <a:ext cx="3124200" cy="120015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u="sng"/>
              <a:t>Evolutionary Solver  </a:t>
            </a:r>
            <a:r>
              <a:rPr lang="en-US" u="sng"/>
              <a:t>solution</a:t>
            </a:r>
            <a:r>
              <a:rPr lang="en-US"/>
              <a:t> </a:t>
            </a:r>
          </a:p>
          <a:p>
            <a:r>
              <a:rPr lang="en-US"/>
              <a:t>Weighted Distance = 162</a:t>
            </a:r>
          </a:p>
          <a:p>
            <a:r>
              <a:rPr lang="en-US" i="1"/>
              <a:t>X</a:t>
            </a:r>
            <a:r>
              <a:rPr lang="en-US"/>
              <a:t> = 2.5</a:t>
            </a:r>
          </a:p>
          <a:p>
            <a:r>
              <a:rPr lang="en-US" i="1"/>
              <a:t>Y </a:t>
            </a:r>
            <a:r>
              <a:rPr lang="en-US"/>
              <a:t>= 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382000" cy="4525962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Optimization Models for Sequencing and Scheduling</a:t>
            </a:r>
            <a:endParaRPr lang="en-US" i="1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Job-sequencing problems involve finding an optimal sequence by which to process jobs.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Lateness (</a:t>
            </a:r>
            <a:r>
              <a:rPr lang="en-US" i="1" dirty="0" smtClean="0">
                <a:ea typeface="+mn-ea"/>
                <a:cs typeface="+mn-cs"/>
              </a:rPr>
              <a:t>L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) is the difference between completion time (</a:t>
            </a:r>
            <a:r>
              <a:rPr lang="en-US" i="1" dirty="0" err="1" smtClean="0">
                <a:ea typeface="+mn-ea"/>
                <a:cs typeface="+mn-cs"/>
              </a:rPr>
              <a:t>C</a:t>
            </a:r>
            <a:r>
              <a:rPr lang="en-US" i="1" baseline="-25000" dirty="0" err="1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) and due date (</a:t>
            </a:r>
            <a:r>
              <a:rPr lang="en-US" i="1" dirty="0" smtClean="0">
                <a:ea typeface="+mn-ea"/>
                <a:cs typeface="+mn-cs"/>
              </a:rPr>
              <a:t>D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):</a:t>
            </a:r>
          </a:p>
          <a:p>
            <a:pPr marL="109728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L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 = </a:t>
            </a:r>
            <a:r>
              <a:rPr lang="en-US" i="1" dirty="0" err="1" smtClean="0">
                <a:ea typeface="+mn-ea"/>
                <a:cs typeface="+mn-cs"/>
              </a:rPr>
              <a:t>C</a:t>
            </a:r>
            <a:r>
              <a:rPr lang="en-US" i="1" baseline="-25000" dirty="0" err="1" smtClean="0">
                <a:ea typeface="+mn-ea"/>
                <a:cs typeface="+mn-cs"/>
              </a:rPr>
              <a:t>i</a:t>
            </a:r>
            <a:r>
              <a:rPr lang="en-US" i="1" dirty="0" smtClean="0">
                <a:ea typeface="+mn-ea"/>
                <a:cs typeface="+mn-cs"/>
              </a:rPr>
              <a:t> – D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Tardiness (</a:t>
            </a:r>
            <a:r>
              <a:rPr lang="en-US" i="1" dirty="0" smtClean="0">
                <a:ea typeface="+mn-ea"/>
                <a:cs typeface="+mn-cs"/>
              </a:rPr>
              <a:t>T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) is the amount of time by which completion time exceeds due date:</a:t>
            </a:r>
          </a:p>
          <a:p>
            <a:pPr marL="109728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T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= max {0, </a:t>
            </a:r>
            <a:r>
              <a:rPr lang="en-US" i="1" dirty="0" smtClean="0">
                <a:ea typeface="+mn-ea"/>
                <a:cs typeface="+mn-cs"/>
              </a:rPr>
              <a:t>L</a:t>
            </a:r>
            <a:r>
              <a:rPr lang="en-US" i="1" baseline="-25000" dirty="0" smtClean="0">
                <a:ea typeface="+mn-ea"/>
                <a:cs typeface="+mn-cs"/>
              </a:rPr>
              <a:t>i</a:t>
            </a:r>
            <a:r>
              <a:rPr lang="en-US" dirty="0" smtClean="0">
                <a:ea typeface="+mn-ea"/>
                <a:cs typeface="+mn-cs"/>
              </a:rPr>
              <a:t>}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397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3972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BA7E1F53-832C-4D8A-93E8-0F1F5FEB6F7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3820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Optimization Models for Sequencing and Scheduling</a:t>
            </a:r>
            <a:endParaRPr lang="en-US" i="1" u="sng" smtClean="0"/>
          </a:p>
          <a:p>
            <a:r>
              <a:rPr lang="en-US" smtClean="0"/>
              <a:t>Shortest processing time (SPT) sequencing of jobs minimizes the average completion time for all jobs.</a:t>
            </a:r>
          </a:p>
          <a:p>
            <a:r>
              <a:rPr lang="en-US" smtClean="0"/>
              <a:t>Earliest due date (EDD) sequencing of jobs minimizes the maximum number of tardy jobs.</a:t>
            </a:r>
          </a:p>
          <a:p>
            <a:r>
              <a:rPr lang="en-US" smtClean="0"/>
              <a:t>Other criteria such as average tardiness, total tardiness, or total lateness are also of interest.</a:t>
            </a:r>
          </a:p>
          <a:p>
            <a:r>
              <a:rPr lang="en-US" i="1" smtClean="0"/>
              <a:t>Evolutionary Solver </a:t>
            </a:r>
            <a:r>
              <a:rPr lang="en-US" smtClean="0"/>
              <a:t>can be used for such problems.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499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4996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C6B08934-5788-415E-9F81-6908EC6BEEE1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16.11  Finding Optimal Job Sequences</a:t>
            </a:r>
            <a:endParaRPr lang="en-US" i="1" u="sng" smtClean="0"/>
          </a:p>
          <a:p>
            <a:r>
              <a:rPr lang="en-US" smtClean="0"/>
              <a:t>A custom manufacturing company has 10 jobs waiting to be processed.</a:t>
            </a:r>
          </a:p>
          <a:p>
            <a:r>
              <a:rPr lang="en-US" smtClean="0"/>
              <a:t>Processing times and due dates are shown below.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A sequence of integers for the job ordering is called a </a:t>
            </a:r>
            <a:r>
              <a:rPr lang="en-US" i="1" smtClean="0"/>
              <a:t>permutation.</a:t>
            </a:r>
          </a:p>
          <a:p>
            <a:r>
              <a:rPr lang="en-US" smtClean="0"/>
              <a:t>The objective is to find the </a:t>
            </a:r>
            <a:r>
              <a:rPr lang="en-US" i="1" smtClean="0"/>
              <a:t>permutation</a:t>
            </a:r>
            <a:r>
              <a:rPr lang="en-US" smtClean="0"/>
              <a:t> that optimizes the chosen criteria.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6019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6020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417AAE28-C165-484D-B01E-24E3146EE6B8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860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352800"/>
            <a:ext cx="66294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>
          <a:xfrm>
            <a:off x="473075" y="1389063"/>
            <a:ext cx="8229600" cy="4525962"/>
          </a:xfrm>
        </p:spPr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16.11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Finding Optimal Job Sequences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70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704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F4703519-DF21-4A04-AF06-ED570FCAF86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7045" name="TextBox 6"/>
          <p:cNvSpPr txBox="1">
            <a:spLocks noChangeArrowheads="1"/>
          </p:cNvSpPr>
          <p:nvPr/>
        </p:nvSpPr>
        <p:spPr bwMode="auto">
          <a:xfrm>
            <a:off x="5318125" y="6054725"/>
            <a:ext cx="12350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16.23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62213"/>
            <a:ext cx="5943600" cy="3575050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87047" name="TextBox 2"/>
          <p:cNvSpPr txBox="1">
            <a:spLocks noChangeArrowheads="1"/>
          </p:cNvSpPr>
          <p:nvPr/>
        </p:nvSpPr>
        <p:spPr bwMode="auto">
          <a:xfrm>
            <a:off x="6934200" y="2590800"/>
            <a:ext cx="1676400" cy="230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The INDEX function is used to identify the processing  times and due dates for the assigned jobs. </a:t>
            </a:r>
          </a:p>
        </p:txBody>
      </p:sp>
      <p:sp>
        <p:nvSpPr>
          <p:cNvPr id="87048" name="TextBox 3"/>
          <p:cNvSpPr txBox="1">
            <a:spLocks noChangeArrowheads="1"/>
          </p:cNvSpPr>
          <p:nvPr/>
        </p:nvSpPr>
        <p:spPr bwMode="auto">
          <a:xfrm>
            <a:off x="3886200" y="5105400"/>
            <a:ext cx="2286000" cy="646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8 different  objective criteria choices</a:t>
            </a:r>
          </a:p>
        </p:txBody>
      </p:sp>
      <p:sp>
        <p:nvSpPr>
          <p:cNvPr id="6" name="Right Brace 5"/>
          <p:cNvSpPr/>
          <p:nvPr/>
        </p:nvSpPr>
        <p:spPr>
          <a:xfrm>
            <a:off x="3733800" y="4899025"/>
            <a:ext cx="76200" cy="113823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16.11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Finding Optimal Job Sequences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806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8068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1F87EF0D-856E-4E44-9A3C-E168A6F05A50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8069" name="TextBox 6"/>
          <p:cNvSpPr txBox="1">
            <a:spLocks noChangeArrowheads="1"/>
          </p:cNvSpPr>
          <p:nvPr/>
        </p:nvSpPr>
        <p:spPr bwMode="auto">
          <a:xfrm>
            <a:off x="3194050" y="5224463"/>
            <a:ext cx="8985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16.24</a:t>
            </a:r>
          </a:p>
        </p:txBody>
      </p:sp>
      <p:pic>
        <p:nvPicPr>
          <p:cNvPr id="880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3810000"/>
            <a:ext cx="3335337" cy="14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71" name="TextBox 2"/>
          <p:cNvSpPr txBox="1">
            <a:spLocks noChangeArrowheads="1"/>
          </p:cNvSpPr>
          <p:nvPr/>
        </p:nvSpPr>
        <p:spPr bwMode="auto">
          <a:xfrm>
            <a:off x="750888" y="2667000"/>
            <a:ext cx="3352800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Define the decision variables as a </a:t>
            </a:r>
            <a:r>
              <a:rPr lang="en-US" i="1"/>
              <a:t>permutation</a:t>
            </a:r>
            <a:r>
              <a:rPr lang="en-US"/>
              <a:t> by using the </a:t>
            </a:r>
            <a:r>
              <a:rPr lang="en-US" i="1"/>
              <a:t>alldifferent </a:t>
            </a:r>
            <a:r>
              <a:rPr lang="en-US"/>
              <a:t>constraint type.</a:t>
            </a:r>
          </a:p>
        </p:txBody>
      </p:sp>
      <p:sp>
        <p:nvSpPr>
          <p:cNvPr id="88072" name="TextBox 9"/>
          <p:cNvSpPr txBox="1">
            <a:spLocks noChangeArrowheads="1"/>
          </p:cNvSpPr>
          <p:nvPr/>
        </p:nvSpPr>
        <p:spPr bwMode="auto">
          <a:xfrm>
            <a:off x="7162800" y="6115050"/>
            <a:ext cx="9001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16.25</a:t>
            </a:r>
          </a:p>
        </p:txBody>
      </p:sp>
      <p:pic>
        <p:nvPicPr>
          <p:cNvPr id="8807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722563"/>
            <a:ext cx="3094038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74" name="TextBox 3"/>
          <p:cNvSpPr txBox="1">
            <a:spLocks noChangeArrowheads="1"/>
          </p:cNvSpPr>
          <p:nvPr/>
        </p:nvSpPr>
        <p:spPr bwMode="auto">
          <a:xfrm>
            <a:off x="5313363" y="2466975"/>
            <a:ext cx="22669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Minimizing Total Tardiness</a:t>
            </a:r>
          </a:p>
        </p:txBody>
      </p:sp>
      <p:sp>
        <p:nvSpPr>
          <p:cNvPr id="13" name="Oval 12"/>
          <p:cNvSpPr/>
          <p:nvPr/>
        </p:nvSpPr>
        <p:spPr>
          <a:xfrm>
            <a:off x="5372100" y="4503738"/>
            <a:ext cx="1752600" cy="20478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 (continued) Solving the Pricing Decision Model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7772400" y="5991225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</a:t>
            </a:r>
          </a:p>
        </p:txBody>
      </p:sp>
      <p:sp>
        <p:nvSpPr>
          <p:cNvPr id="3379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3797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0C565DDF-2C01-4D42-9692-5C538BB1FF1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37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103438"/>
            <a:ext cx="3724275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Box 9"/>
          <p:cNvSpPr txBox="1">
            <a:spLocks noChangeArrowheads="1"/>
          </p:cNvSpPr>
          <p:nvPr/>
        </p:nvSpPr>
        <p:spPr bwMode="auto">
          <a:xfrm>
            <a:off x="3157538" y="5222875"/>
            <a:ext cx="11636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16.1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775" y="2562225"/>
            <a:ext cx="3409950" cy="2643188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3" name="Oval 2"/>
          <p:cNvSpPr/>
          <p:nvPr/>
        </p:nvSpPr>
        <p:spPr>
          <a:xfrm>
            <a:off x="6324600" y="5667375"/>
            <a:ext cx="2124075" cy="3238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16.11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Finding Optimal Job Sequences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909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89092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A1FA8372-8303-4FF9-9EFB-F7AC5C4555D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9093" name="TextBox 6"/>
          <p:cNvSpPr txBox="1">
            <a:spLocks noChangeArrowheads="1"/>
          </p:cNvSpPr>
          <p:nvPr/>
        </p:nvSpPr>
        <p:spPr bwMode="auto">
          <a:xfrm>
            <a:off x="4586288" y="5881688"/>
            <a:ext cx="90011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16.26</a:t>
            </a:r>
          </a:p>
        </p:txBody>
      </p:sp>
      <p:pic>
        <p:nvPicPr>
          <p:cNvPr id="890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381250"/>
            <a:ext cx="4800600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TextBox 3"/>
          <p:cNvSpPr txBox="1">
            <a:spLocks noChangeArrowheads="1"/>
          </p:cNvSpPr>
          <p:nvPr/>
        </p:nvSpPr>
        <p:spPr bwMode="auto">
          <a:xfrm>
            <a:off x="5638800" y="2438400"/>
            <a:ext cx="2971800" cy="17541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Solution that minimizes</a:t>
            </a:r>
          </a:p>
          <a:p>
            <a:r>
              <a:rPr lang="en-US" u="sng"/>
              <a:t>Total Tardiness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Avg.completion time = 38.3</a:t>
            </a:r>
          </a:p>
          <a:p>
            <a:r>
              <a:rPr lang="en-US"/>
              <a:t>Maximum # tardy = 7</a:t>
            </a:r>
          </a:p>
          <a:p>
            <a:r>
              <a:rPr lang="en-US"/>
              <a:t>Total tardiness = 108 </a:t>
            </a:r>
          </a:p>
        </p:txBody>
      </p:sp>
      <p:sp>
        <p:nvSpPr>
          <p:cNvPr id="6" name="Rectangle 5"/>
          <p:cNvSpPr/>
          <p:nvPr/>
        </p:nvSpPr>
        <p:spPr>
          <a:xfrm>
            <a:off x="708025" y="5410200"/>
            <a:ext cx="2057400" cy="152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>
                <a:ea typeface="+mn-ea"/>
                <a:cs typeface="+mn-cs"/>
              </a:rPr>
              <a:t>16.11 (continued)  </a:t>
            </a:r>
            <a:endParaRPr lang="en-US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Finding Optimal Job Sequences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0115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0116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545C9038-A981-4ED4-9A32-64508810E54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838" y="2570163"/>
            <a:ext cx="4708525" cy="3421062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90118" name="TextBox 8"/>
          <p:cNvSpPr txBox="1">
            <a:spLocks noChangeArrowheads="1"/>
          </p:cNvSpPr>
          <p:nvPr/>
        </p:nvSpPr>
        <p:spPr bwMode="auto">
          <a:xfrm>
            <a:off x="5638800" y="2590800"/>
            <a:ext cx="2971800" cy="20320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Solution that minimizes </a:t>
            </a:r>
            <a:r>
              <a:rPr lang="en-US" u="sng"/>
              <a:t>Maximum Number Tardy</a:t>
            </a:r>
          </a:p>
          <a:p>
            <a:r>
              <a:rPr lang="en-US"/>
              <a:t>(coincides with EDD rule)</a:t>
            </a:r>
          </a:p>
          <a:p>
            <a:endParaRPr lang="en-US"/>
          </a:p>
          <a:p>
            <a:r>
              <a:rPr lang="en-US"/>
              <a:t>Avg.completion time = 38.4</a:t>
            </a:r>
          </a:p>
          <a:p>
            <a:r>
              <a:rPr lang="en-US"/>
              <a:t>Maximum tardy = 4</a:t>
            </a:r>
          </a:p>
          <a:p>
            <a:r>
              <a:rPr lang="en-US"/>
              <a:t>Total tardiness = 119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5029200"/>
            <a:ext cx="2057400" cy="152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120" name="TextBox 12"/>
          <p:cNvSpPr txBox="1">
            <a:spLocks noChangeArrowheads="1"/>
          </p:cNvSpPr>
          <p:nvPr/>
        </p:nvSpPr>
        <p:spPr bwMode="auto">
          <a:xfrm>
            <a:off x="4332288" y="6005513"/>
            <a:ext cx="12350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655888"/>
            <a:ext cx="4800600" cy="3478212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>
                <a:ea typeface="+mn-ea"/>
                <a:cs typeface="+mn-cs"/>
              </a:rPr>
              <a:t>16.11 (continued)  </a:t>
            </a:r>
            <a:endParaRPr lang="en-US" u="sng" dirty="0" smtClean="0">
              <a:ea typeface="+mn-ea"/>
              <a:cs typeface="+mn-cs"/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Finding Optimal Job Sequences</a:t>
            </a:r>
            <a:endParaRPr lang="en-US" i="1" u="sng" dirty="0" smtClean="0">
              <a:ea typeface="+mn-ea"/>
              <a:cs typeface="+mn-cs"/>
            </a:endParaRP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114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1141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53802D9C-69F3-49B8-A374-4DCCB491400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91142" name="TextBox 8"/>
          <p:cNvSpPr txBox="1">
            <a:spLocks noChangeArrowheads="1"/>
          </p:cNvSpPr>
          <p:nvPr/>
        </p:nvSpPr>
        <p:spPr bwMode="auto">
          <a:xfrm>
            <a:off x="5638800" y="2617788"/>
            <a:ext cx="2971800" cy="20320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Solution that minimizes </a:t>
            </a:r>
            <a:r>
              <a:rPr lang="en-US" u="sng"/>
              <a:t>Average Completion Time</a:t>
            </a:r>
          </a:p>
          <a:p>
            <a:r>
              <a:rPr lang="en-US"/>
              <a:t>(coincides with SPT rule)</a:t>
            </a:r>
          </a:p>
          <a:p>
            <a:endParaRPr lang="en-US"/>
          </a:p>
          <a:p>
            <a:r>
              <a:rPr lang="en-US"/>
              <a:t>Avg.completion time = 33.8</a:t>
            </a:r>
          </a:p>
          <a:p>
            <a:r>
              <a:rPr lang="en-US"/>
              <a:t>Maximum tardy = 4</a:t>
            </a:r>
          </a:p>
          <a:p>
            <a:r>
              <a:rPr lang="en-US"/>
              <a:t>Total tardiness = 126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5029200"/>
            <a:ext cx="2057400" cy="152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1144" name="TextBox 12"/>
          <p:cNvSpPr txBox="1">
            <a:spLocks noChangeArrowheads="1"/>
          </p:cNvSpPr>
          <p:nvPr/>
        </p:nvSpPr>
        <p:spPr bwMode="auto">
          <a:xfrm>
            <a:off x="4284663" y="6134100"/>
            <a:ext cx="12350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From Figure 16.26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The Traveling Salesperson Problem</a:t>
            </a:r>
            <a:endParaRPr lang="en-US" i="1" u="sng" smtClean="0"/>
          </a:p>
          <a:p>
            <a:r>
              <a:rPr lang="en-US" smtClean="0"/>
              <a:t>A salesperson needs to visit </a:t>
            </a:r>
            <a:r>
              <a:rPr lang="en-US" i="1" smtClean="0"/>
              <a:t>n</a:t>
            </a:r>
            <a:r>
              <a:rPr lang="en-US" smtClean="0"/>
              <a:t> different cities and return home in the minimum total distance.</a:t>
            </a:r>
          </a:p>
          <a:p>
            <a:r>
              <a:rPr lang="en-US" smtClean="0"/>
              <a:t>A </a:t>
            </a:r>
            <a:r>
              <a:rPr lang="en-US" u="sng" smtClean="0"/>
              <a:t>tour</a:t>
            </a:r>
            <a:r>
              <a:rPr lang="en-US" smtClean="0"/>
              <a:t> is a route that visits each city once and returns to the start.</a:t>
            </a:r>
          </a:p>
          <a:p>
            <a:r>
              <a:rPr lang="en-US" smtClean="0"/>
              <a:t>Applications include FedEx, UPS, and soft drink vendors that deliver goods to customers.</a:t>
            </a:r>
          </a:p>
          <a:p>
            <a:r>
              <a:rPr lang="en-US" smtClean="0"/>
              <a:t>With </a:t>
            </a:r>
            <a:r>
              <a:rPr lang="en-US" i="1" smtClean="0"/>
              <a:t>n</a:t>
            </a:r>
            <a:r>
              <a:rPr lang="en-US" smtClean="0"/>
              <a:t> customers or cities, there are (</a:t>
            </a:r>
            <a:r>
              <a:rPr lang="en-US" i="1" smtClean="0"/>
              <a:t>n</a:t>
            </a:r>
            <a:r>
              <a:rPr lang="en-US" smtClean="0"/>
              <a:t>−1)! tours.</a:t>
            </a:r>
          </a:p>
          <a:p>
            <a:r>
              <a:rPr lang="en-US" smtClean="0"/>
              <a:t>If </a:t>
            </a:r>
            <a:r>
              <a:rPr lang="en-US" i="1" smtClean="0"/>
              <a:t>n</a:t>
            </a:r>
            <a:r>
              <a:rPr lang="en-US" smtClean="0"/>
              <a:t> = 14, more than 6 billion tours are possible.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216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216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1D455B17-CB8F-4C05-8E81-F0AD58ACA2A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16.12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Touring American Baseball League Cities</a:t>
            </a:r>
            <a:endParaRPr lang="en-US" i="1" u="sng" smtClean="0"/>
          </a:p>
          <a:p>
            <a:r>
              <a:rPr lang="en-US" smtClean="0"/>
              <a:t>A baseball fan living in Detroit wants to visit 14 ballparks of American League teams.</a:t>
            </a:r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318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3188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26A8A083-87DD-43DD-B7A9-7195318E4B7C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318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724275"/>
            <a:ext cx="540543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0" name="TextBox 2"/>
          <p:cNvSpPr txBox="1">
            <a:spLocks noChangeArrowheads="1"/>
          </p:cNvSpPr>
          <p:nvPr/>
        </p:nvSpPr>
        <p:spPr bwMode="auto">
          <a:xfrm>
            <a:off x="2057400" y="3354388"/>
            <a:ext cx="4953000" cy="3762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Distances between all pairs of the 14 cities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16.12 (continued)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Touring American Baseball League Cities</a:t>
            </a:r>
            <a:endParaRPr lang="en-US" i="1" u="sng" smtClean="0"/>
          </a:p>
          <a:p>
            <a:r>
              <a:rPr lang="en-US" smtClean="0"/>
              <a:t>Number the cities from 0 to 13. </a:t>
            </a:r>
          </a:p>
          <a:p>
            <a:r>
              <a:rPr lang="en-US" smtClean="0"/>
              <a:t>City 0 will be the starting/ending point and any city can be assigned this position.</a:t>
            </a:r>
          </a:p>
          <a:p>
            <a:r>
              <a:rPr lang="en-US" smtClean="0"/>
              <a:t>The 13 decision variables are the city to visit next (from cities 0 to 12).</a:t>
            </a:r>
          </a:p>
          <a:p>
            <a:r>
              <a:rPr lang="en-US" smtClean="0"/>
              <a:t>City 13 is assigned to return to city 0.</a:t>
            </a:r>
          </a:p>
          <a:p>
            <a:r>
              <a:rPr lang="en-US" smtClean="0"/>
              <a:t>Use the </a:t>
            </a:r>
            <a:r>
              <a:rPr lang="en-US" i="1" smtClean="0"/>
              <a:t>alldifferent</a:t>
            </a:r>
            <a:r>
              <a:rPr lang="en-US" smtClean="0"/>
              <a:t> constraint for 13 decision variables so that each city is visited only once.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4211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4212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A389583-7290-4B81-B516-A57AEEA6629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16.12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Touring American Baseball League Cities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5235" name="TextBox 5"/>
          <p:cNvSpPr txBox="1">
            <a:spLocks noChangeArrowheads="1"/>
          </p:cNvSpPr>
          <p:nvPr/>
        </p:nvSpPr>
        <p:spPr bwMode="auto">
          <a:xfrm>
            <a:off x="6942138" y="5778500"/>
            <a:ext cx="8985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16.29</a:t>
            </a:r>
          </a:p>
        </p:txBody>
      </p:sp>
      <p:sp>
        <p:nvSpPr>
          <p:cNvPr id="95236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5237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192AB509-F281-42AC-857F-3820EB1C07C6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52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2520950"/>
            <a:ext cx="30765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9" name="TextBox 2"/>
          <p:cNvSpPr txBox="1">
            <a:spLocks noChangeArrowheads="1"/>
          </p:cNvSpPr>
          <p:nvPr/>
        </p:nvSpPr>
        <p:spPr bwMode="auto">
          <a:xfrm>
            <a:off x="838200" y="2667000"/>
            <a:ext cx="32766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For each </a:t>
            </a:r>
            <a:r>
              <a:rPr lang="en-US" sz="2400" u="sng"/>
              <a:t>From</a:t>
            </a:r>
            <a:r>
              <a:rPr lang="en-US" sz="2400"/>
              <a:t> city, find the </a:t>
            </a:r>
            <a:r>
              <a:rPr lang="en-US" sz="2400" u="sng"/>
              <a:t>To</a:t>
            </a:r>
            <a:r>
              <a:rPr lang="en-US" sz="2400"/>
              <a:t> city that minimizes total distance traveled.</a:t>
            </a:r>
          </a:p>
          <a:p>
            <a:endParaRPr lang="en-US"/>
          </a:p>
          <a:p>
            <a:r>
              <a:rPr lang="en-US" sz="2400"/>
              <a:t>The 13 decision variables (</a:t>
            </a:r>
            <a:r>
              <a:rPr lang="en-US" sz="2400" u="sng"/>
              <a:t>To</a:t>
            </a:r>
            <a:r>
              <a:rPr lang="en-US" sz="2400"/>
              <a:t> cities) are  specified as </a:t>
            </a:r>
            <a:r>
              <a:rPr lang="en-US" sz="2400" i="1"/>
              <a:t>alldifferent </a:t>
            </a:r>
            <a:r>
              <a:rPr lang="en-US" sz="2400"/>
              <a:t>constraints.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16.12 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Touring American Baseball League Cities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6259" name="TextBox 5"/>
          <p:cNvSpPr txBox="1">
            <a:spLocks noChangeArrowheads="1"/>
          </p:cNvSpPr>
          <p:nvPr/>
        </p:nvSpPr>
        <p:spPr bwMode="auto">
          <a:xfrm>
            <a:off x="7566025" y="5918200"/>
            <a:ext cx="9699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16.27b</a:t>
            </a:r>
          </a:p>
        </p:txBody>
      </p:sp>
      <p:sp>
        <p:nvSpPr>
          <p:cNvPr id="9626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6261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8B425666-9743-4F3A-BC23-992954226F5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62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14600"/>
            <a:ext cx="78613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9450" y="369888"/>
            <a:ext cx="3101975" cy="1524000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16.12 (continued)  </a:t>
            </a:r>
          </a:p>
          <a:p>
            <a:pPr>
              <a:buFont typeface="Wingdings 3" pitchFamily="-72" charset="2"/>
              <a:buNone/>
            </a:pPr>
            <a:r>
              <a:rPr lang="en-US" u="sng" smtClean="0"/>
              <a:t>Touring American Baseball League Cities</a:t>
            </a:r>
            <a:endParaRPr lang="en-US" i="1" u="sng" smtClean="0"/>
          </a:p>
          <a:p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7283" name="TextBox 5"/>
          <p:cNvSpPr txBox="1">
            <a:spLocks noChangeArrowheads="1"/>
          </p:cNvSpPr>
          <p:nvPr/>
        </p:nvSpPr>
        <p:spPr bwMode="auto">
          <a:xfrm>
            <a:off x="6491288" y="5895975"/>
            <a:ext cx="90011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16.28</a:t>
            </a:r>
          </a:p>
        </p:txBody>
      </p:sp>
      <p:sp>
        <p:nvSpPr>
          <p:cNvPr id="97284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7285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3B3EAE11-784B-415A-8170-1A400A8B567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72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0975" y="2628900"/>
            <a:ext cx="34004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7" name="TextBox 7"/>
          <p:cNvSpPr txBox="1">
            <a:spLocks noChangeArrowheads="1"/>
          </p:cNvSpPr>
          <p:nvPr/>
        </p:nvSpPr>
        <p:spPr bwMode="auto">
          <a:xfrm>
            <a:off x="2906713" y="5837238"/>
            <a:ext cx="8985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16.29</a:t>
            </a:r>
          </a:p>
        </p:txBody>
      </p:sp>
      <p:pic>
        <p:nvPicPr>
          <p:cNvPr id="972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579688"/>
            <a:ext cx="30765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4495800" y="4495800"/>
            <a:ext cx="1752600" cy="304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16.12 (continued) 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Touring American Baseball </a:t>
            </a:r>
          </a:p>
          <a:p>
            <a:pPr>
              <a:spcBef>
                <a:spcPct val="0"/>
              </a:spcBef>
              <a:buFont typeface="Wingdings 3" pitchFamily="-72" charset="2"/>
              <a:buNone/>
            </a:pPr>
            <a:r>
              <a:rPr lang="en-US" u="sng" smtClean="0"/>
              <a:t>League Cities</a:t>
            </a:r>
            <a:endParaRPr lang="en-US" i="1" u="sng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Evolutionary Solver for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Non-Smooth Optimization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8307" name="TextBox 5"/>
          <p:cNvSpPr txBox="1">
            <a:spLocks noChangeArrowheads="1"/>
          </p:cNvSpPr>
          <p:nvPr/>
        </p:nvSpPr>
        <p:spPr bwMode="auto">
          <a:xfrm>
            <a:off x="3014663" y="6154738"/>
            <a:ext cx="8969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16.29</a:t>
            </a:r>
          </a:p>
        </p:txBody>
      </p:sp>
      <p:sp>
        <p:nvSpPr>
          <p:cNvPr id="98308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8309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C8BBF90F-54AA-4F79-93F8-6A1F9E0430C5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983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895600"/>
            <a:ext cx="30765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1" name="TextBox 2"/>
          <p:cNvSpPr txBox="1">
            <a:spLocks noChangeArrowheads="1"/>
          </p:cNvSpPr>
          <p:nvPr/>
        </p:nvSpPr>
        <p:spPr bwMode="auto">
          <a:xfrm>
            <a:off x="4975225" y="1676400"/>
            <a:ext cx="3141663" cy="4495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u="sng"/>
              <a:t>Solution</a:t>
            </a:r>
            <a:r>
              <a:rPr lang="en-US"/>
              <a:t>: Travel 6718 miles.</a:t>
            </a:r>
          </a:p>
          <a:p>
            <a:r>
              <a:rPr lang="en-US"/>
              <a:t>  0. Detroit, Michigan</a:t>
            </a:r>
          </a:p>
          <a:p>
            <a:r>
              <a:rPr lang="en-US"/>
              <a:t>  1. Milwaukee, Wisconsin</a:t>
            </a:r>
          </a:p>
          <a:p>
            <a:r>
              <a:rPr lang="en-US"/>
              <a:t>  2. Minneapolis, Minnesota</a:t>
            </a:r>
          </a:p>
          <a:p>
            <a:r>
              <a:rPr lang="en-US"/>
              <a:t>  3. Seattle, Washington</a:t>
            </a:r>
          </a:p>
          <a:p>
            <a:r>
              <a:rPr lang="en-US"/>
              <a:t>  4. Oakland, California</a:t>
            </a:r>
          </a:p>
          <a:p>
            <a:r>
              <a:rPr lang="en-US"/>
              <a:t>  5. Los Angeles, California</a:t>
            </a:r>
          </a:p>
          <a:p>
            <a:r>
              <a:rPr lang="en-US"/>
              <a:t>  6. Dallas, Texas</a:t>
            </a:r>
          </a:p>
          <a:p>
            <a:r>
              <a:rPr lang="en-US"/>
              <a:t>  7. Kansas City, Kansas</a:t>
            </a:r>
          </a:p>
          <a:p>
            <a:r>
              <a:rPr lang="en-US"/>
              <a:t>  8. Chicago, Illinois</a:t>
            </a:r>
          </a:p>
          <a:p>
            <a:r>
              <a:rPr lang="en-US"/>
              <a:t>  9. Cleveland, Ohio</a:t>
            </a:r>
          </a:p>
          <a:p>
            <a:r>
              <a:rPr lang="en-US"/>
              <a:t>10. Baltimore, Maryland</a:t>
            </a:r>
          </a:p>
          <a:p>
            <a:r>
              <a:rPr lang="en-US"/>
              <a:t>11. New York City, New York</a:t>
            </a:r>
          </a:p>
          <a:p>
            <a:r>
              <a:rPr lang="en-US"/>
              <a:t>12. Boston, Massachusetts</a:t>
            </a:r>
          </a:p>
          <a:p>
            <a:r>
              <a:rPr lang="en-US"/>
              <a:t>13. Toronto, Ontario</a:t>
            </a:r>
          </a:p>
          <a:p>
            <a:r>
              <a:rPr lang="en-US"/>
              <a:t>14. Detroit, Michigan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16.1 (continued) Solving the Pricing Decision 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3133725" y="5997575"/>
            <a:ext cx="828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16.1</a:t>
            </a:r>
          </a:p>
        </p:txBody>
      </p:sp>
      <p:sp>
        <p:nvSpPr>
          <p:cNvPr id="34820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4821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73501F7F-B24D-40FB-B2D4-20299F50379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88" y="2455863"/>
            <a:ext cx="3211512" cy="354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137025" y="3082925"/>
            <a:ext cx="3806825" cy="64611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Optimal price = $549.58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Maximum total revenue = $890,574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Content Placeholder 1"/>
          <p:cNvSpPr>
            <a:spLocks noGrp="1"/>
          </p:cNvSpPr>
          <p:nvPr>
            <p:ph idx="1"/>
          </p:nvPr>
        </p:nvSpPr>
        <p:spPr>
          <a:xfrm>
            <a:off x="457200" y="1365250"/>
            <a:ext cx="4233863" cy="4525963"/>
          </a:xfrm>
        </p:spPr>
        <p:txBody>
          <a:bodyPr/>
          <a:lstStyle/>
          <a:p>
            <a:r>
              <a:rPr lang="en-US" smtClean="0"/>
              <a:t>Economic order quantity</a:t>
            </a:r>
          </a:p>
          <a:p>
            <a:r>
              <a:rPr lang="en-US" smtClean="0"/>
              <a:t>Global optimal solution</a:t>
            </a:r>
          </a:p>
          <a:p>
            <a:r>
              <a:rPr lang="en-US" smtClean="0"/>
              <a:t>Lagrange multiplier</a:t>
            </a:r>
          </a:p>
          <a:p>
            <a:r>
              <a:rPr lang="en-US" smtClean="0"/>
              <a:t>Lead time</a:t>
            </a:r>
          </a:p>
          <a:p>
            <a:r>
              <a:rPr lang="en-US" smtClean="0"/>
              <a:t>Local optimal solution</a:t>
            </a:r>
          </a:p>
          <a:p>
            <a:r>
              <a:rPr lang="en-US" smtClean="0"/>
              <a:t>Nonlinear optimization model (nonlinear program)</a:t>
            </a:r>
          </a:p>
          <a:p>
            <a:r>
              <a:rPr lang="en-US" smtClean="0"/>
              <a:t>Permutation</a:t>
            </a:r>
          </a:p>
        </p:txBody>
      </p:sp>
      <p:sp>
        <p:nvSpPr>
          <p:cNvPr id="99330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04817EC6-69D1-4EC9-B180-63388E5BCB0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Chapter 16 - Key Terms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99333" name="Content Placeholder 1"/>
          <p:cNvSpPr txBox="1">
            <a:spLocks/>
          </p:cNvSpPr>
          <p:nvPr/>
        </p:nvSpPr>
        <p:spPr bwMode="auto">
          <a:xfrm>
            <a:off x="4876800" y="1371600"/>
            <a:ext cx="3767138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Quadratic optimization model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Rectilinear distance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Reduced gradient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Reorder point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Tour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Traveling salesperson problem (TSP)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035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352C1665-3003-446B-A590-DA337D21D762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00355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153400" cy="479742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mtClean="0"/>
              <a:t>Recall that PLE produces lawnmowers and a medium size diesel power lawn tractor.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The accounting department reviewed the assumptions of the model in case (14).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Rather than use a fixed rate-change cost of $5 per unit, they would like you to implement a non-linear cost function since cost grows faster as the deviation from production in the previous month increases. 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smtClean="0"/>
              <a:t>Modify your original model and analysis and write a formal report summarizing your results.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Case Study 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ea typeface="+mj-ea"/>
                <a:cs typeface="+mj-cs"/>
              </a:rPr>
              <a:t>Performance Lawn Equipment (16)</a:t>
            </a:r>
            <a:endParaRPr lang="en-US" sz="3200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2" descr="3293795473_47524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5486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101379" name="Slide Number Placeholder 18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ADEDC2F0-3AC6-4952-A38E-4CA3DD66C67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16.2  A Hotel Pricing Model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The Marquis Hotel is considering a major remodeling effort and needs to determine the best combination of rates and room sizes to maximize revenues while keeping the number of rooms at or below the current 450.</a:t>
            </a:r>
          </a:p>
          <a:p>
            <a:pPr marL="109728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Room price ranges: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$70-$90 for standard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$90-$120 for gold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$120-$149 for platinum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35843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CDDEF4F8-7439-4918-8275-D12BC61314BB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-72" charset="2"/>
              <a:buNone/>
            </a:pPr>
            <a:r>
              <a:rPr lang="en-US" u="sng" smtClean="0"/>
              <a:t>Example 16.2 (continued)  A Hotel Pricing Model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Modeling and Solving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Nonlinear Optimization Problems</a:t>
            </a:r>
          </a:p>
        </p:txBody>
      </p:sp>
      <p:sp>
        <p:nvSpPr>
          <p:cNvPr id="36867" name="Footer Placeholder 1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6868" name="Slide Number Placeholder 20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16-</a:t>
            </a:r>
            <a:fld id="{B5C200C0-8033-489A-8878-4E55F037E28D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133600"/>
            <a:ext cx="3581400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114800"/>
            <a:ext cx="3505200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9950" y="2862263"/>
            <a:ext cx="4051300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TextBox 2"/>
          <p:cNvSpPr txBox="1">
            <a:spLocks noChangeArrowheads="1"/>
          </p:cNvSpPr>
          <p:nvPr/>
        </p:nvSpPr>
        <p:spPr bwMode="auto">
          <a:xfrm>
            <a:off x="4843463" y="2192338"/>
            <a:ext cx="27257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Projected number of rooms </a:t>
            </a:r>
          </a:p>
          <a:p>
            <a:r>
              <a:rPr lang="en-US" sz="1600"/>
              <a:t>sold for a given room type =</a:t>
            </a:r>
          </a:p>
        </p:txBody>
      </p:sp>
      <p:sp>
        <p:nvSpPr>
          <p:cNvPr id="36873" name="TextBox 13"/>
          <p:cNvSpPr txBox="1">
            <a:spLocks noChangeArrowheads="1"/>
          </p:cNvSpPr>
          <p:nvPr/>
        </p:nvSpPr>
        <p:spPr bwMode="auto">
          <a:xfrm>
            <a:off x="4679950" y="4376738"/>
            <a:ext cx="395446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For example, using a standard room:</a:t>
            </a:r>
          </a:p>
          <a:p>
            <a:r>
              <a:rPr lang="en-US"/>
              <a:t>  [250 – 1.5(</a:t>
            </a:r>
            <a:r>
              <a:rPr lang="en-US" i="1"/>
              <a:t>S</a:t>
            </a:r>
            <a:r>
              <a:rPr lang="en-US"/>
              <a:t> – 85)(250)]/85</a:t>
            </a:r>
          </a:p>
          <a:p>
            <a:r>
              <a:rPr lang="en-US"/>
              <a:t>   = 625 – 4.41176(</a:t>
            </a:r>
            <a:r>
              <a:rPr lang="en-US" i="1"/>
              <a:t>S</a:t>
            </a:r>
            <a:r>
              <a:rPr lang="en-US"/>
              <a:t>)</a:t>
            </a:r>
          </a:p>
          <a:p>
            <a:r>
              <a:rPr lang="en-US"/>
              <a:t>where </a:t>
            </a:r>
            <a:r>
              <a:rPr lang="en-US" i="1"/>
              <a:t>S</a:t>
            </a:r>
            <a:r>
              <a:rPr lang="en-US"/>
              <a:t> = new </a:t>
            </a:r>
            <a:r>
              <a:rPr lang="en-US" i="1"/>
              <a:t>Standard</a:t>
            </a:r>
            <a:r>
              <a:rPr lang="en-US"/>
              <a:t> room price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9950" y="2192338"/>
            <a:ext cx="4051300" cy="184626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4751</TotalTime>
  <Words>3439</Words>
  <Application>Microsoft Office PowerPoint</Application>
  <PresentationFormat>On-screen Show (4:3)</PresentationFormat>
  <Paragraphs>553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Calibri</vt:lpstr>
      <vt:lpstr>ＭＳ Ｐゴシック</vt:lpstr>
      <vt:lpstr>Arial</vt:lpstr>
      <vt:lpstr>Wingdings 3</vt:lpstr>
      <vt:lpstr>Verdana</vt:lpstr>
      <vt:lpstr>Wingdings 2</vt:lpstr>
      <vt:lpstr>Wingdings</vt:lpstr>
      <vt:lpstr>Cambria Math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 to Business Analytics</dc:title>
  <dc:creator>Joan Donohue</dc:creator>
  <cp:lastModifiedBy>Ann Pulido</cp:lastModifiedBy>
  <cp:revision>238</cp:revision>
  <cp:lastPrinted>2012-02-07T00:17:16Z</cp:lastPrinted>
  <dcterms:created xsi:type="dcterms:W3CDTF">2011-11-27T17:51:45Z</dcterms:created>
  <dcterms:modified xsi:type="dcterms:W3CDTF">2012-03-06T17:11:56Z</dcterms:modified>
</cp:coreProperties>
</file>